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6858000" cx="12192000"/>
  <p:notesSz cx="6858000" cy="9144000"/>
  <p:embeddedFontLst>
    <p:embeddedFont>
      <p:font typeface="Helvetica Neue"/>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9" roundtripDataSignature="AMtx7mj3D/otV2JlVT9hISWMU8ukK8HPF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20C7D8C-5EDE-4227-A18A-66B71C03B923}">
  <a:tblStyle styleId="{120C7D8C-5EDE-4227-A18A-66B71C03B92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HelveticaNeue-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HelveticaNeue-italic.fntdata"/><Relationship Id="rId14" Type="http://schemas.openxmlformats.org/officeDocument/2006/relationships/slide" Target="slides/slide9.xml"/><Relationship Id="rId36" Type="http://schemas.openxmlformats.org/officeDocument/2006/relationships/font" Target="fonts/HelveticaNeue-bold.fntdata"/><Relationship Id="rId17" Type="http://schemas.openxmlformats.org/officeDocument/2006/relationships/slide" Target="slides/slide12.xml"/><Relationship Id="rId39" Type="http://customschemas.google.com/relationships/presentationmetadata" Target="metadata"/><Relationship Id="rId16" Type="http://schemas.openxmlformats.org/officeDocument/2006/relationships/slide" Target="slides/slide11.xml"/><Relationship Id="rId38" Type="http://schemas.openxmlformats.org/officeDocument/2006/relationships/font" Target="fonts/HelveticaNeue-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ransitchicago.com/2014-cta-year-in-review-2015-continues-historic-investment/"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6bfc1c3673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Peter</a:t>
            </a:r>
            <a:endParaRPr/>
          </a:p>
        </p:txBody>
      </p:sp>
      <p:sp>
        <p:nvSpPr>
          <p:cNvPr id="182" name="Google Shape;182;g6bfc1c3673_0_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6bfc1c3673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3" name="Google Shape;193;g6bfc1c3673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6bfc1c3673_0_1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Peter</a:t>
            </a:r>
            <a:endParaRPr/>
          </a:p>
        </p:txBody>
      </p:sp>
      <p:sp>
        <p:nvSpPr>
          <p:cNvPr id="201" name="Google Shape;201;g6bfc1c3673_0_1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Peter-</a:t>
            </a:r>
            <a:r>
              <a:rPr lang="en-US"/>
              <a:t> did not use star scheme because EER best communicates the relationships between our distinct data sources.  Revealing the relationship between these data sources is the meat of our project. lol we didn’t even need a grid table we could’ve used gridId as foreign key between stops and crime</a:t>
            </a:r>
            <a:endParaRPr/>
          </a:p>
        </p:txBody>
      </p:sp>
      <p:sp>
        <p:nvSpPr>
          <p:cNvPr id="210" name="Google Shape;210;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6bfc1c3673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0" name="Google Shape;220;g6bfc1c3673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6bfc1c3673_0_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8" name="Google Shape;228;g6bfc1c3673_0_2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6c03a02012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As mentioned earlier, we do all our data preparation and processing in python. One preparation step that I wanted to call out here is for the GridId. As you will see in a bit, we visualize the grids in Tableau. For areas this is however a bit tricky as you need to create polygons of the latlong-boundaries and create a shapefile from it, which we did. All data is then pushed into Cloud SQL… </a:t>
            </a:r>
            <a:endParaRPr/>
          </a:p>
          <a:p>
            <a:pPr indent="0" lvl="0" marL="0" rtl="0" algn="l">
              <a:lnSpc>
                <a:spcPct val="100000"/>
              </a:lnSpc>
              <a:spcBef>
                <a:spcPts val="0"/>
              </a:spcBef>
              <a:spcAft>
                <a:spcPts val="0"/>
              </a:spcAft>
              <a:buSzPts val="1100"/>
              <a:buNone/>
            </a:pPr>
            <a:r>
              <a:t/>
            </a:r>
            <a:endParaRPr/>
          </a:p>
        </p:txBody>
      </p:sp>
      <p:sp>
        <p:nvSpPr>
          <p:cNvPr id="254" name="Google Shape;254;g6c03a02012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6bfc1c3673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9" name="Google Shape;279;g6bfc1c3673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75cbdff24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Jainam</a:t>
            </a:r>
            <a:endParaRPr/>
          </a:p>
          <a:p>
            <a:pPr indent="0" lvl="0" marL="0" rtl="0" algn="l">
              <a:lnSpc>
                <a:spcPct val="100000"/>
              </a:lnSpc>
              <a:spcBef>
                <a:spcPts val="0"/>
              </a:spcBef>
              <a:spcAft>
                <a:spcPts val="0"/>
              </a:spcAft>
              <a:buSzPts val="1100"/>
              <a:buNone/>
            </a:pPr>
            <a:r>
              <a:t/>
            </a:r>
            <a:endParaRPr/>
          </a:p>
        </p:txBody>
      </p:sp>
      <p:sp>
        <p:nvSpPr>
          <p:cNvPr id="287" name="Google Shape;287;g75cbdff24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75cbdff248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Jainam</a:t>
            </a:r>
            <a:endParaRPr/>
          </a:p>
        </p:txBody>
      </p:sp>
      <p:sp>
        <p:nvSpPr>
          <p:cNvPr id="303" name="Google Shape;303;g75cbdff248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6bfc1c3673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1" name="Google Shape;91;g6bfc1c3673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6c0f374e77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We wanted to find out the riskiest areas when you’re taking the train and we found that its downtown, south and west side. On the left we see a heatmap of the grids with all train-related crimes. On the right we excluded the downtown grids as they were a big outlier with 8.5k crimes.</a:t>
            </a:r>
            <a:endParaRPr/>
          </a:p>
        </p:txBody>
      </p:sp>
      <p:sp>
        <p:nvSpPr>
          <p:cNvPr id="324" name="Google Shape;324;g6c0f374e77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6bfc1c3673_0_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These visualizations show the difference to taking the bus. The first thing we recognize is that there are far less bus-related crimes (max. 800 vs. 8.5k). And if you’re taking the bus, downtown and southside are the riskiest. Compared to trains, the downtown grids are not that much of an outlier.</a:t>
            </a:r>
            <a:endParaRPr/>
          </a:p>
        </p:txBody>
      </p:sp>
      <p:sp>
        <p:nvSpPr>
          <p:cNvPr id="338" name="Google Shape;338;g6bfc1c3673_0_2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6c0f374e77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Factor to investigate: Time</a:t>
            </a:r>
            <a:endParaRPr/>
          </a:p>
          <a:p>
            <a:pPr indent="0" lvl="0" marL="0" rtl="0" algn="l">
              <a:lnSpc>
                <a:spcPct val="100000"/>
              </a:lnSpc>
              <a:spcBef>
                <a:spcPts val="0"/>
              </a:spcBef>
              <a:spcAft>
                <a:spcPts val="0"/>
              </a:spcAft>
              <a:buSzPts val="1100"/>
              <a:buNone/>
            </a:pPr>
            <a:r>
              <a:rPr lang="en-US"/>
              <a:t>Tool used: Tableau</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Explain the graph:</a:t>
            </a:r>
            <a:endParaRPr/>
          </a:p>
          <a:p>
            <a:pPr indent="0" lvl="0" marL="0" rtl="0" algn="l">
              <a:lnSpc>
                <a:spcPct val="100000"/>
              </a:lnSpc>
              <a:spcBef>
                <a:spcPts val="0"/>
              </a:spcBef>
              <a:spcAft>
                <a:spcPts val="0"/>
              </a:spcAft>
              <a:buNone/>
            </a:pPr>
            <a:r>
              <a:rPr lang="en-US"/>
              <a:t>  Number of crimes by the hour</a:t>
            </a:r>
            <a:endParaRPr/>
          </a:p>
          <a:p>
            <a:pPr indent="0" lvl="0" marL="0" rtl="0" algn="l">
              <a:lnSpc>
                <a:spcPct val="100000"/>
              </a:lnSpc>
              <a:spcBef>
                <a:spcPts val="0"/>
              </a:spcBef>
              <a:spcAft>
                <a:spcPts val="0"/>
              </a:spcAft>
              <a:buNone/>
            </a:pPr>
            <a:r>
              <a:rPr lang="en-US"/>
              <a:t>  Icons &amp; color by loc type</a:t>
            </a:r>
            <a:endParaRPr/>
          </a:p>
          <a:p>
            <a:pPr indent="0" lvl="0" marL="0" rtl="0" algn="l">
              <a:lnSpc>
                <a:spcPct val="100000"/>
              </a:lnSpc>
              <a:spcBef>
                <a:spcPts val="0"/>
              </a:spcBef>
              <a:spcAft>
                <a:spcPts val="0"/>
              </a:spcAft>
              <a:buSzPts val="1100"/>
              <a:buNone/>
            </a:pPr>
            <a:r>
              <a:rPr lang="en-US"/>
              <a:t>Takeaway:</a:t>
            </a:r>
            <a:endParaRPr/>
          </a:p>
          <a:p>
            <a:pPr indent="0" lvl="0" marL="0" rtl="0" algn="l">
              <a:lnSpc>
                <a:spcPct val="100000"/>
              </a:lnSpc>
              <a:spcBef>
                <a:spcPts val="0"/>
              </a:spcBef>
              <a:spcAft>
                <a:spcPts val="0"/>
              </a:spcAft>
              <a:buNone/>
            </a:pPr>
            <a:r>
              <a:rPr lang="en-US"/>
              <a:t>  Trains are riskiest</a:t>
            </a:r>
            <a:endParaRPr/>
          </a:p>
          <a:p>
            <a:pPr indent="0" lvl="0" marL="0" rtl="0" algn="l">
              <a:lnSpc>
                <a:spcPct val="100000"/>
              </a:lnSpc>
              <a:spcBef>
                <a:spcPts val="0"/>
              </a:spcBef>
              <a:spcAft>
                <a:spcPts val="0"/>
              </a:spcAft>
              <a:buNone/>
            </a:pPr>
            <a:r>
              <a:rPr lang="en-US"/>
              <a:t>  Highest volume of crime occurs between 2 - 7pm</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
        <p:nvSpPr>
          <p:cNvPr id="352" name="Google Shape;352;g6c0f374e77_0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6c0f374e77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US">
                <a:solidFill>
                  <a:schemeClr val="dk1"/>
                </a:solidFill>
              </a:rPr>
              <a:t>Factor: temperature</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rPr lang="en-US">
                <a:solidFill>
                  <a:schemeClr val="dk1"/>
                </a:solidFill>
              </a:rPr>
              <a:t>Explain the graphs:</a:t>
            </a:r>
            <a:endParaRPr>
              <a:solidFill>
                <a:schemeClr val="dk1"/>
              </a:solidFill>
            </a:endParaRPr>
          </a:p>
          <a:p>
            <a:pPr indent="0" lvl="0" marL="0" rtl="0" algn="l">
              <a:spcBef>
                <a:spcPts val="0"/>
              </a:spcBef>
              <a:spcAft>
                <a:spcPts val="0"/>
              </a:spcAft>
              <a:buNone/>
            </a:pPr>
            <a:r>
              <a:rPr lang="en-US">
                <a:solidFill>
                  <a:schemeClr val="dk1"/>
                </a:solidFill>
              </a:rPr>
              <a:t>  Two graphs, Two different views</a:t>
            </a:r>
            <a:endParaRPr>
              <a:solidFill>
                <a:schemeClr val="dk1"/>
              </a:solidFill>
            </a:endParaRPr>
          </a:p>
          <a:p>
            <a:pPr indent="0" lvl="0" marL="0" rtl="0" algn="l">
              <a:spcBef>
                <a:spcPts val="0"/>
              </a:spcBef>
              <a:spcAft>
                <a:spcPts val="0"/>
              </a:spcAft>
              <a:buNone/>
            </a:pPr>
            <a:r>
              <a:rPr lang="en-US">
                <a:solidFill>
                  <a:schemeClr val="dk1"/>
                </a:solidFill>
              </a:rPr>
              <a:t>  Number of crimes by temperature</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Takeaway:</a:t>
            </a:r>
            <a:endParaRPr>
              <a:solidFill>
                <a:schemeClr val="dk1"/>
              </a:solidFill>
            </a:endParaRPr>
          </a:p>
          <a:p>
            <a:pPr indent="0" lvl="0" marL="0" rtl="0" algn="l">
              <a:spcBef>
                <a:spcPts val="0"/>
              </a:spcBef>
              <a:spcAft>
                <a:spcPts val="0"/>
              </a:spcAft>
              <a:buNone/>
            </a:pPr>
            <a:r>
              <a:rPr lang="en-US">
                <a:solidFill>
                  <a:schemeClr val="dk1"/>
                </a:solidFill>
              </a:rPr>
              <a:t>   Crimes increase with warmer weather</a:t>
            </a:r>
            <a:endParaRPr>
              <a:solidFill>
                <a:schemeClr val="dk1"/>
              </a:solidFill>
            </a:endParaRPr>
          </a:p>
          <a:p>
            <a:pPr indent="0" lvl="0" marL="0" rtl="0" algn="l">
              <a:spcBef>
                <a:spcPts val="0"/>
              </a:spcBef>
              <a:spcAft>
                <a:spcPts val="0"/>
              </a:spcAft>
              <a:buNone/>
            </a:pPr>
            <a:r>
              <a:rPr lang="en-US">
                <a:solidFill>
                  <a:schemeClr val="dk1"/>
                </a:solidFill>
              </a:rPr>
              <a:t>  drops drastically at over 90 degrees</a:t>
            </a:r>
            <a:endParaRPr/>
          </a:p>
          <a:p>
            <a:pPr indent="0" lvl="0" marL="0" rtl="0" algn="l">
              <a:lnSpc>
                <a:spcPct val="100000"/>
              </a:lnSpc>
              <a:spcBef>
                <a:spcPts val="0"/>
              </a:spcBef>
              <a:spcAft>
                <a:spcPts val="0"/>
              </a:spcAft>
              <a:buSzPts val="1100"/>
              <a:buNone/>
            </a:pPr>
            <a:r>
              <a:t/>
            </a:r>
            <a:endParaRPr/>
          </a:p>
        </p:txBody>
      </p:sp>
      <p:sp>
        <p:nvSpPr>
          <p:cNvPr id="366" name="Google Shape;366;g6c0f374e77_0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6c12134057_4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Summary dashboard to compare location types</a:t>
            </a:r>
            <a:endParaRPr/>
          </a:p>
          <a:p>
            <a:pPr indent="0" lvl="0" marL="0" rtl="0" algn="l">
              <a:lnSpc>
                <a:spcPct val="100000"/>
              </a:lnSpc>
              <a:spcBef>
                <a:spcPts val="0"/>
              </a:spcBef>
              <a:spcAft>
                <a:spcPts val="0"/>
              </a:spcAft>
              <a:buSzPts val="1100"/>
              <a:buNone/>
            </a:pPr>
            <a:r>
              <a:rPr lang="en-US"/>
              <a:t>   color &amp; icon coordinated</a:t>
            </a:r>
            <a:endParaRPr/>
          </a:p>
          <a:p>
            <a:pPr indent="0" lvl="0" marL="0" rtl="0" algn="l">
              <a:lnSpc>
                <a:spcPct val="100000"/>
              </a:lnSpc>
              <a:spcBef>
                <a:spcPts val="0"/>
              </a:spcBef>
              <a:spcAft>
                <a:spcPts val="0"/>
              </a:spcAft>
              <a:buSzPts val="1100"/>
              <a:buNone/>
            </a:pPr>
            <a:r>
              <a:rPr lang="en-US"/>
              <a:t>   word cloud:  compares volume of crime</a:t>
            </a:r>
            <a:endParaRPr/>
          </a:p>
          <a:p>
            <a:pPr indent="0" lvl="0" marL="0" rtl="0" algn="l">
              <a:lnSpc>
                <a:spcPct val="100000"/>
              </a:lnSpc>
              <a:spcBef>
                <a:spcPts val="0"/>
              </a:spcBef>
              <a:spcAft>
                <a:spcPts val="0"/>
              </a:spcAft>
              <a:buSzPts val="1100"/>
              <a:buNone/>
            </a:pPr>
            <a:r>
              <a:rPr lang="en-US"/>
              <a:t>  bubble chart: compares types of crime</a:t>
            </a:r>
            <a:endParaRPr/>
          </a:p>
          <a:p>
            <a:pPr indent="0" lvl="0" marL="0" rtl="0" algn="l">
              <a:lnSpc>
                <a:spcPct val="100000"/>
              </a:lnSpc>
              <a:spcBef>
                <a:spcPts val="0"/>
              </a:spcBef>
              <a:spcAft>
                <a:spcPts val="0"/>
              </a:spcAft>
              <a:buSzPts val="1100"/>
              <a:buNone/>
            </a:pPr>
            <a:r>
              <a:rPr lang="en-US"/>
              <a:t>  (already discussed crime &amp; temp / crime &amp; time)</a:t>
            </a:r>
            <a:endParaRPr/>
          </a:p>
          <a:p>
            <a:pPr indent="0" lvl="0" marL="0" rtl="0" algn="l">
              <a:lnSpc>
                <a:spcPct val="100000"/>
              </a:lnSpc>
              <a:spcBef>
                <a:spcPts val="0"/>
              </a:spcBef>
              <a:spcAft>
                <a:spcPts val="0"/>
              </a:spcAft>
              <a:buSzPts val="1100"/>
              <a:buNone/>
            </a:pPr>
            <a:r>
              <a:rPr lang="en-US"/>
              <a:t>  last graph shows total </a:t>
            </a:r>
            <a:r>
              <a:rPr lang="en-US"/>
              <a:t>occurrences</a:t>
            </a:r>
            <a:r>
              <a:rPr lang="en-US"/>
              <a:t> of crime over the entire period from 2001 - 2019, each bar = 1 month</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Key Takeaways</a:t>
            </a:r>
            <a:endParaRPr/>
          </a:p>
          <a:p>
            <a:pPr indent="0" lvl="0" marL="0" rtl="0" algn="l">
              <a:lnSpc>
                <a:spcPct val="100000"/>
              </a:lnSpc>
              <a:spcBef>
                <a:spcPts val="0"/>
              </a:spcBef>
              <a:spcAft>
                <a:spcPts val="0"/>
              </a:spcAft>
              <a:buSzPts val="1100"/>
              <a:buNone/>
            </a:pPr>
            <a:r>
              <a:rPr lang="en-US"/>
              <a:t>  overall crime started decreasing significantly in 2014 -- which was the year the city finished installing 32,000 security cameras on CTA properties</a:t>
            </a:r>
            <a:endParaRPr/>
          </a:p>
          <a:p>
            <a:pPr indent="0" lvl="0" marL="0" rtl="0" algn="l">
              <a:spcBef>
                <a:spcPts val="0"/>
              </a:spcBef>
              <a:spcAft>
                <a:spcPts val="0"/>
              </a:spcAft>
              <a:buClr>
                <a:schemeClr val="dk1"/>
              </a:buClr>
              <a:buSzPts val="1100"/>
              <a:buFont typeface="Arial"/>
              <a:buNone/>
            </a:pPr>
            <a:r>
              <a:rPr lang="en-US">
                <a:solidFill>
                  <a:schemeClr val="dk1"/>
                </a:solidFill>
              </a:rPr>
              <a:t>  </a:t>
            </a:r>
            <a:r>
              <a:rPr lang="en-US">
                <a:solidFill>
                  <a:schemeClr val="dk1"/>
                </a:solidFill>
              </a:rPr>
              <a:t>source: </a:t>
            </a:r>
            <a:r>
              <a:rPr lang="en-US" u="sng">
                <a:solidFill>
                  <a:schemeClr val="hlink"/>
                </a:solidFill>
                <a:hlinkClick r:id="rId2"/>
              </a:rPr>
              <a:t>https://www.transitchicago.com/2014-cta-year-in-review-2015-continues-historic-investment/</a:t>
            </a:r>
            <a:endParaRPr/>
          </a:p>
          <a:p>
            <a:pPr indent="0" lvl="0" marL="0" rtl="0" algn="l">
              <a:lnSpc>
                <a:spcPct val="100000"/>
              </a:lnSpc>
              <a:spcBef>
                <a:spcPts val="0"/>
              </a:spcBef>
              <a:spcAft>
                <a:spcPts val="0"/>
              </a:spcAft>
              <a:buSzPts val="1100"/>
              <a:buNone/>
            </a:pPr>
            <a:r>
              <a:rPr lang="en-US"/>
              <a:t>  </a:t>
            </a:r>
            <a:endParaRPr/>
          </a:p>
          <a:p>
            <a:pPr indent="0" lvl="0" marL="0" rtl="0" algn="l">
              <a:lnSpc>
                <a:spcPct val="100000"/>
              </a:lnSpc>
              <a:spcBef>
                <a:spcPts val="0"/>
              </a:spcBef>
              <a:spcAft>
                <a:spcPts val="0"/>
              </a:spcAft>
              <a:buSzPts val="1100"/>
              <a:buNone/>
            </a:pPr>
            <a:r>
              <a:rPr lang="en-US"/>
              <a:t>limited data for CTA Garages &amp; Bus Stops - probably added new category definitions for data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
        <p:nvSpPr>
          <p:cNvPr id="383" name="Google Shape;383;g6c12134057_4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75cbdff248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2nd dashboard shows geographical data</a:t>
            </a:r>
            <a:endParaRPr/>
          </a:p>
          <a:p>
            <a:pPr indent="0" lvl="0" marL="0" rtl="0" algn="l">
              <a:lnSpc>
                <a:spcPct val="100000"/>
              </a:lnSpc>
              <a:spcBef>
                <a:spcPts val="0"/>
              </a:spcBef>
              <a:spcAft>
                <a:spcPts val="0"/>
              </a:spcAft>
              <a:buNone/>
            </a:pPr>
            <a:r>
              <a:rPr lang="en-US"/>
              <a:t>  Grid was covered by Julian</a:t>
            </a:r>
            <a:endParaRPr/>
          </a:p>
          <a:p>
            <a:pPr indent="0" lvl="0" marL="0" rtl="0" algn="l">
              <a:lnSpc>
                <a:spcPct val="100000"/>
              </a:lnSpc>
              <a:spcBef>
                <a:spcPts val="0"/>
              </a:spcBef>
              <a:spcAft>
                <a:spcPts val="0"/>
              </a:spcAft>
              <a:buNone/>
            </a:pPr>
            <a:r>
              <a:rPr lang="en-US"/>
              <a:t>  Train Map shows the number of crimes by line</a:t>
            </a:r>
            <a:endParaRPr/>
          </a:p>
          <a:p>
            <a:pPr indent="0" lvl="0" marL="0" rtl="0" algn="l">
              <a:lnSpc>
                <a:spcPct val="100000"/>
              </a:lnSpc>
              <a:spcBef>
                <a:spcPts val="0"/>
              </a:spcBef>
              <a:spcAft>
                <a:spcPts val="0"/>
              </a:spcAft>
              <a:buNone/>
            </a:pPr>
            <a:r>
              <a:rPr lang="en-US"/>
              <a:t>  Crime bubble map shows number of occurences by type of crime</a:t>
            </a:r>
            <a:endParaRPr/>
          </a:p>
          <a:p>
            <a:pPr indent="0" lvl="0" marL="0" rtl="0" algn="l">
              <a:lnSpc>
                <a:spcPct val="100000"/>
              </a:lnSpc>
              <a:spcBef>
                <a:spcPts val="0"/>
              </a:spcBef>
              <a:spcAft>
                <a:spcPts val="0"/>
              </a:spcAft>
              <a:buNone/>
            </a:pPr>
            <a:r>
              <a:t/>
            </a:r>
            <a:endParaRPr/>
          </a:p>
        </p:txBody>
      </p:sp>
      <p:sp>
        <p:nvSpPr>
          <p:cNvPr id="393" name="Google Shape;393;g75cbdff248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6c1b40f20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3" name="Google Shape;403;g6c1b40f20f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6bffe6aba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Easy Key Takeaways -- 6 safety tips when riding CTA</a:t>
            </a:r>
            <a:endParaRPr/>
          </a:p>
        </p:txBody>
      </p:sp>
      <p:sp>
        <p:nvSpPr>
          <p:cNvPr id="413" name="Google Shape;413;g6bffe6aba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6bfc1c3673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5" name="Google Shape;425;g6bfc1c3673_0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6bfc1c3673_0_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3" name="Google Shape;433;g6bfc1c3673_0_2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Julian</a:t>
            </a:r>
            <a:endParaRPr/>
          </a:p>
        </p:txBody>
      </p:sp>
      <p:sp>
        <p:nvSpPr>
          <p:cNvPr id="100" name="Google Shape;100;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Skip</a:t>
            </a:r>
            <a:endParaRPr/>
          </a:p>
        </p:txBody>
      </p:sp>
      <p:sp>
        <p:nvSpPr>
          <p:cNvPr id="110" name="Google Shape;11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Skip</a:t>
            </a:r>
            <a:endParaRPr/>
          </a:p>
        </p:txBody>
      </p:sp>
      <p:sp>
        <p:nvSpPr>
          <p:cNvPr id="124" name="Google Shape;12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6bfc1c3673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The ETL steps</a:t>
            </a:r>
            <a:endParaRPr/>
          </a:p>
        </p:txBody>
      </p:sp>
      <p:sp>
        <p:nvSpPr>
          <p:cNvPr id="138" name="Google Shape;138;g6bfc1c3673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6bfc1c3673_0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Jainam</a:t>
            </a:r>
            <a:endParaRPr/>
          </a:p>
          <a:p>
            <a:pPr indent="0" lvl="0" marL="0" rtl="0" algn="l">
              <a:lnSpc>
                <a:spcPct val="100000"/>
              </a:lnSpc>
              <a:spcBef>
                <a:spcPts val="0"/>
              </a:spcBef>
              <a:spcAft>
                <a:spcPts val="0"/>
              </a:spcAft>
              <a:buSzPts val="1100"/>
              <a:buNone/>
            </a:pPr>
            <a:r>
              <a:rPr lang="en-US"/>
              <a:t>Dataset was retrieved from the City of Chicago portal, through an API call.</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Just over 100000 datapoints for crime occuring at CTA locations, from 2001 to present.</a:t>
            </a:r>
            <a:endParaRPr/>
          </a:p>
          <a:p>
            <a:pPr indent="0" lvl="0" marL="0" rtl="0" algn="l">
              <a:lnSpc>
                <a:spcPct val="100000"/>
              </a:lnSpc>
              <a:spcBef>
                <a:spcPts val="0"/>
              </a:spcBef>
              <a:spcAft>
                <a:spcPts val="0"/>
              </a:spcAft>
              <a:buSzPts val="1100"/>
              <a:buNone/>
            </a:pPr>
            <a:r>
              <a:rPr lang="en-US"/>
              <a:t>We had various information such as the case number, CTA location type (e.g. bus stop, bus, platform or train), type of crime (theft, battery, etc) along with the latitude and longitude information for where the crime occurred.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Cleaned the data through various steps, including trimming whitespaces, correcting column names, datatypes. Null values were checked for, and removed if occurring in the lat or long columns.</a:t>
            </a:r>
            <a:endParaRPr/>
          </a:p>
        </p:txBody>
      </p:sp>
      <p:sp>
        <p:nvSpPr>
          <p:cNvPr id="146" name="Google Shape;146;g6bfc1c3673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6bfc1c3673_0_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Jainam</a:t>
            </a:r>
            <a:endParaRPr/>
          </a:p>
          <a:p>
            <a:pPr indent="0" lvl="0" marL="0" rtl="0" algn="l">
              <a:lnSpc>
                <a:spcPct val="100000"/>
              </a:lnSpc>
              <a:spcBef>
                <a:spcPts val="0"/>
              </a:spcBef>
              <a:spcAft>
                <a:spcPts val="0"/>
              </a:spcAft>
              <a:buSzPts val="1100"/>
              <a:buNone/>
            </a:pPr>
            <a:r>
              <a:rPr lang="en-US"/>
              <a:t>Data was retrieved from the City of Chicago portals through a dbf and csv file respectively.</a:t>
            </a:r>
            <a:endParaRPr/>
          </a:p>
          <a:p>
            <a:pPr indent="0" lvl="0" marL="0" rtl="0" algn="l">
              <a:lnSpc>
                <a:spcPct val="100000"/>
              </a:lnSpc>
              <a:spcBef>
                <a:spcPts val="0"/>
              </a:spcBef>
              <a:spcAft>
                <a:spcPts val="0"/>
              </a:spcAft>
              <a:buSzPts val="1100"/>
              <a:buNone/>
            </a:pPr>
            <a:r>
              <a:rPr lang="en-US"/>
              <a:t>About 11,000 bus stops and 290 train stops in Chicago</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For bus stops, while we didnt go up to 3NF, we had to normalize the routesStpg column to split out multiple routes. W</a:t>
            </a:r>
            <a:endParaRPr/>
          </a:p>
          <a:p>
            <a:pPr indent="0" lvl="0" marL="0" rtl="0" algn="l">
              <a:lnSpc>
                <a:spcPct val="100000"/>
              </a:lnSpc>
              <a:spcBef>
                <a:spcPts val="0"/>
              </a:spcBef>
              <a:spcAft>
                <a:spcPts val="0"/>
              </a:spcAft>
              <a:buSzPts val="1100"/>
              <a:buNone/>
            </a:pPr>
            <a:r>
              <a:rPr lang="en-US"/>
              <a:t>Cleaning wise, the lat long values were separated, datatypes were assigned.</a:t>
            </a:r>
            <a:endParaRPr/>
          </a:p>
          <a:p>
            <a:pPr indent="0" lvl="0" marL="0" rtl="0" algn="l">
              <a:lnSpc>
                <a:spcPct val="100000"/>
              </a:lnSpc>
              <a:spcBef>
                <a:spcPts val="0"/>
              </a:spcBef>
              <a:spcAft>
                <a:spcPts val="0"/>
              </a:spcAft>
              <a:buSzPts val="1100"/>
              <a:buNone/>
            </a:pPr>
            <a:r>
              <a:t/>
            </a:r>
            <a:endParaRPr/>
          </a:p>
        </p:txBody>
      </p:sp>
      <p:sp>
        <p:nvSpPr>
          <p:cNvPr id="158" name="Google Shape;158;g6bfc1c3673_0_1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6bfc1c3673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Jainam</a:t>
            </a:r>
            <a:endParaRPr/>
          </a:p>
          <a:p>
            <a:pPr indent="0" lvl="0" marL="0" rtl="0" algn="l">
              <a:lnSpc>
                <a:spcPct val="100000"/>
              </a:lnSpc>
              <a:spcBef>
                <a:spcPts val="0"/>
              </a:spcBef>
              <a:spcAft>
                <a:spcPts val="0"/>
              </a:spcAft>
              <a:buSzPts val="1100"/>
              <a:buNone/>
            </a:pPr>
            <a:r>
              <a:rPr lang="en-US"/>
              <a:t>Data retrieved from government sources. </a:t>
            </a:r>
            <a:endParaRPr/>
          </a:p>
          <a:p>
            <a:pPr indent="0" lvl="0" marL="0" rtl="0" algn="l">
              <a:lnSpc>
                <a:spcPct val="100000"/>
              </a:lnSpc>
              <a:spcBef>
                <a:spcPts val="0"/>
              </a:spcBef>
              <a:spcAft>
                <a:spcPts val="0"/>
              </a:spcAft>
              <a:buSzPts val="1100"/>
              <a:buNone/>
            </a:pPr>
            <a:r>
              <a:rPr lang="en-US"/>
              <a:t>For weather, we originally had 13 stations around Chicago, so we narrowed down to the one with the most data, which in this case was at O’Hare. We have data from 2001 to present, with one record for each day which totals to 6884 datapoints.</a:t>
            </a:r>
            <a:endParaRPr/>
          </a:p>
          <a:p>
            <a:pPr indent="0" lvl="0" marL="0" rtl="0" algn="l">
              <a:lnSpc>
                <a:spcPct val="100000"/>
              </a:lnSpc>
              <a:spcBef>
                <a:spcPts val="0"/>
              </a:spcBef>
              <a:spcAft>
                <a:spcPts val="0"/>
              </a:spcAft>
              <a:buSzPts val="1100"/>
              <a:buNone/>
            </a:pPr>
            <a:r>
              <a:rPr lang="en-US"/>
              <a:t>For the holidays dataset, we have a list of US holidays, with their corresponding dates.</a:t>
            </a:r>
            <a:br>
              <a:rPr lang="en-US"/>
            </a:br>
            <a:endParaRPr/>
          </a:p>
          <a:p>
            <a:pPr indent="0" lvl="0" marL="0" rtl="0" algn="l">
              <a:lnSpc>
                <a:spcPct val="100000"/>
              </a:lnSpc>
              <a:spcBef>
                <a:spcPts val="0"/>
              </a:spcBef>
              <a:spcAft>
                <a:spcPts val="0"/>
              </a:spcAft>
              <a:buSzPts val="1100"/>
              <a:buNone/>
            </a:pPr>
            <a:r>
              <a:rPr lang="en-US"/>
              <a:t>For cleaning, the dates were formatted for consistency.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
        <p:nvSpPr>
          <p:cNvPr id="170" name="Google Shape;170;g6bfc1c3673_0_1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1" name="Shape 11"/>
        <p:cNvGrpSpPr/>
        <p:nvPr/>
      </p:nvGrpSpPr>
      <p:grpSpPr>
        <a:xfrm>
          <a:off x="0" y="0"/>
          <a:ext cx="0" cy="0"/>
          <a:chOff x="0" y="0"/>
          <a:chExt cx="0" cy="0"/>
        </a:xfrm>
      </p:grpSpPr>
      <p:sp>
        <p:nvSpPr>
          <p:cNvPr id="12" name="Google Shape;12;p1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68" name="Shape 68"/>
        <p:cNvGrpSpPr/>
        <p:nvPr/>
      </p:nvGrpSpPr>
      <p:grpSpPr>
        <a:xfrm>
          <a:off x="0" y="0"/>
          <a:ext cx="0" cy="0"/>
          <a:chOff x="0" y="0"/>
          <a:chExt cx="0" cy="0"/>
        </a:xfrm>
      </p:grpSpPr>
      <p:sp>
        <p:nvSpPr>
          <p:cNvPr id="69" name="Google Shape;69;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7" name="Shape 17"/>
        <p:cNvGrpSpPr/>
        <p:nvPr/>
      </p:nvGrpSpPr>
      <p:grpSpPr>
        <a:xfrm>
          <a:off x="0" y="0"/>
          <a:ext cx="0" cy="0"/>
          <a:chOff x="0" y="0"/>
          <a:chExt cx="0" cy="0"/>
        </a:xfrm>
      </p:grpSpPr>
      <p:sp>
        <p:nvSpPr>
          <p:cNvPr id="18" name="Google Shape;18;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3" name="Shape 23"/>
        <p:cNvGrpSpPr/>
        <p:nvPr/>
      </p:nvGrpSpPr>
      <p:grpSpPr>
        <a:xfrm>
          <a:off x="0" y="0"/>
          <a:ext cx="0" cy="0"/>
          <a:chOff x="0" y="0"/>
          <a:chExt cx="0" cy="0"/>
        </a:xfrm>
      </p:grpSpPr>
      <p:sp>
        <p:nvSpPr>
          <p:cNvPr id="24" name="Google Shape;24;p1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9" name="Shape 29"/>
        <p:cNvGrpSpPr/>
        <p:nvPr/>
      </p:nvGrpSpPr>
      <p:grpSpPr>
        <a:xfrm>
          <a:off x="0" y="0"/>
          <a:ext cx="0" cy="0"/>
          <a:chOff x="0" y="0"/>
          <a:chExt cx="0" cy="0"/>
        </a:xfrm>
      </p:grpSpPr>
      <p:sp>
        <p:nvSpPr>
          <p:cNvPr id="30" name="Google Shape;30;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36" name="Shape 36"/>
        <p:cNvGrpSpPr/>
        <p:nvPr/>
      </p:nvGrpSpPr>
      <p:grpSpPr>
        <a:xfrm>
          <a:off x="0" y="0"/>
          <a:ext cx="0" cy="0"/>
          <a:chOff x="0" y="0"/>
          <a:chExt cx="0" cy="0"/>
        </a:xfrm>
      </p:grpSpPr>
      <p:sp>
        <p:nvSpPr>
          <p:cNvPr id="37" name="Google Shape;37;p1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1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1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5" name="Shape 45"/>
        <p:cNvGrpSpPr/>
        <p:nvPr/>
      </p:nvGrpSpPr>
      <p:grpSpPr>
        <a:xfrm>
          <a:off x="0" y="0"/>
          <a:ext cx="0" cy="0"/>
          <a:chOff x="0" y="0"/>
          <a:chExt cx="0" cy="0"/>
        </a:xfrm>
      </p:grpSpPr>
      <p:sp>
        <p:nvSpPr>
          <p:cNvPr id="46" name="Google Shape;46;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Google Shape;51;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4" name="Shape 54"/>
        <p:cNvGrpSpPr/>
        <p:nvPr/>
      </p:nvGrpSpPr>
      <p:grpSpPr>
        <a:xfrm>
          <a:off x="0" y="0"/>
          <a:ext cx="0" cy="0"/>
          <a:chOff x="0" y="0"/>
          <a:chExt cx="0" cy="0"/>
        </a:xfrm>
      </p:grpSpPr>
      <p:sp>
        <p:nvSpPr>
          <p:cNvPr id="55" name="Google Shape;55;p2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2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1" name="Shape 61"/>
        <p:cNvGrpSpPr/>
        <p:nvPr/>
      </p:nvGrpSpPr>
      <p:grpSpPr>
        <a:xfrm>
          <a:off x="0" y="0"/>
          <a:ext cx="0" cy="0"/>
          <a:chOff x="0" y="0"/>
          <a:chExt cx="0" cy="0"/>
        </a:xfrm>
      </p:grpSpPr>
      <p:sp>
        <p:nvSpPr>
          <p:cNvPr id="62" name="Google Shape;62;p2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1"/>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2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5.png"/><Relationship Id="rId5"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19.png"/><Relationship Id="rId5" Type="http://schemas.openxmlformats.org/officeDocument/2006/relationships/image" Target="../media/image18.png"/><Relationship Id="rId6"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19.png"/><Relationship Id="rId5" Type="http://schemas.openxmlformats.org/officeDocument/2006/relationships/image" Target="../media/image17.png"/><Relationship Id="rId6"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26.png"/><Relationship Id="rId9" Type="http://schemas.openxmlformats.org/officeDocument/2006/relationships/image" Target="../media/image21.png"/><Relationship Id="rId5" Type="http://schemas.openxmlformats.org/officeDocument/2006/relationships/image" Target="../media/image23.png"/><Relationship Id="rId6" Type="http://schemas.openxmlformats.org/officeDocument/2006/relationships/image" Target="../media/image27.png"/><Relationship Id="rId7" Type="http://schemas.openxmlformats.org/officeDocument/2006/relationships/image" Target="../media/image24.png"/><Relationship Id="rId8"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29.png"/><Relationship Id="rId9" Type="http://schemas.openxmlformats.org/officeDocument/2006/relationships/image" Target="../media/image30.png"/><Relationship Id="rId5" Type="http://schemas.openxmlformats.org/officeDocument/2006/relationships/image" Target="../media/image25.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39.png"/><Relationship Id="rId5" Type="http://schemas.openxmlformats.org/officeDocument/2006/relationships/image" Target="../media/image36.png"/><Relationship Id="rId6" Type="http://schemas.openxmlformats.org/officeDocument/2006/relationships/image" Target="../media/image33.png"/><Relationship Id="rId7"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41.png"/><Relationship Id="rId5" Type="http://schemas.openxmlformats.org/officeDocument/2006/relationships/image" Target="../media/image45.png"/><Relationship Id="rId6" Type="http://schemas.openxmlformats.org/officeDocument/2006/relationships/image" Target="../media/image34.png"/><Relationship Id="rId7"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35.png"/><Relationship Id="rId5" Type="http://schemas.openxmlformats.org/officeDocument/2006/relationships/image" Target="../media/image38.png"/><Relationship Id="rId6" Type="http://schemas.openxmlformats.org/officeDocument/2006/relationships/image" Target="../media/image37.png"/><Relationship Id="rId7"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0.png"/><Relationship Id="rId7" Type="http://schemas.openxmlformats.org/officeDocument/2006/relationships/image" Target="../media/image42.png"/><Relationship Id="rId8"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49.png"/><Relationship Id="rId5"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17.png"/><Relationship Id="rId5" Type="http://schemas.openxmlformats.org/officeDocument/2006/relationships/image" Target="../media/image5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17.png"/><Relationship Id="rId5" Type="http://schemas.openxmlformats.org/officeDocument/2006/relationships/image" Target="../media/image4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46.png"/><Relationship Id="rId5"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4.png"/><Relationship Id="rId6" Type="http://schemas.openxmlformats.org/officeDocument/2006/relationships/image" Target="../media/image8.png"/><Relationship Id="rId7" Type="http://schemas.openxmlformats.org/officeDocument/2006/relationships/hyperlink" Target="https://data.cityofchicago.org/Public-Safety/Crimes-2001-to-present/ijzp-q8t2"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hyperlink" Target="https://data.cityofchicago.org/Transportation/CTA-System-Information-List-of-L-Stops/8pix-ypme" TargetMode="External"/><Relationship Id="rId6" Type="http://schemas.openxmlformats.org/officeDocument/2006/relationships/hyperlink" Target="https://data.cityofchicago.org/Transportation/CTA-Bus-Stops-Shapefile/pxug-u72f" TargetMode="External"/><Relationship Id="rId7" Type="http://schemas.openxmlformats.org/officeDocument/2006/relationships/image" Target="../media/image6.png"/><Relationship Id="rId8"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hyperlink" Target="https://www.ncdc.noaa.gov/cdo-web/search" TargetMode="External"/><Relationship Id="rId6" Type="http://schemas.openxmlformats.org/officeDocument/2006/relationships/hyperlink" Target="https://www.opm.gov/policy-data-oversight/pay-leave/federal-holidays/" TargetMode="External"/><Relationship Id="rId7" Type="http://schemas.openxmlformats.org/officeDocument/2006/relationships/image" Target="../media/image13.png"/><Relationship Id="rId8"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pic>
        <p:nvPicPr>
          <p:cNvPr id="84" name="Google Shape;84;p6"/>
          <p:cNvPicPr preferRelativeResize="0"/>
          <p:nvPr/>
        </p:nvPicPr>
        <p:blipFill rotWithShape="1">
          <a:blip r:embed="rId3">
            <a:alphaModFix/>
          </a:blip>
          <a:srcRect b="12933" l="0" r="1201" t="3704"/>
          <a:stretch/>
        </p:blipFill>
        <p:spPr>
          <a:xfrm>
            <a:off x="1" y="-1"/>
            <a:ext cx="12191999" cy="6858001"/>
          </a:xfrm>
          <a:prstGeom prst="rect">
            <a:avLst/>
          </a:prstGeom>
          <a:noFill/>
          <a:ln>
            <a:noFill/>
          </a:ln>
        </p:spPr>
      </p:pic>
      <p:sp>
        <p:nvSpPr>
          <p:cNvPr id="85" name="Google Shape;85;p6"/>
          <p:cNvSpPr/>
          <p:nvPr/>
        </p:nvSpPr>
        <p:spPr>
          <a:xfrm>
            <a:off x="0" y="0"/>
            <a:ext cx="12192000" cy="6858000"/>
          </a:xfrm>
          <a:prstGeom prst="rect">
            <a:avLst/>
          </a:prstGeom>
          <a:solidFill>
            <a:schemeClr val="lt1">
              <a:alpha val="3254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6" name="Google Shape;86;p6"/>
          <p:cNvGrpSpPr/>
          <p:nvPr/>
        </p:nvGrpSpPr>
        <p:grpSpPr>
          <a:xfrm>
            <a:off x="-1284660" y="4110088"/>
            <a:ext cx="12192000" cy="2078550"/>
            <a:chOff x="-1284660" y="4110088"/>
            <a:chExt cx="12192000" cy="2078550"/>
          </a:xfrm>
        </p:grpSpPr>
        <p:sp>
          <p:nvSpPr>
            <p:cNvPr id="87" name="Google Shape;87;p6"/>
            <p:cNvSpPr/>
            <p:nvPr/>
          </p:nvSpPr>
          <p:spPr>
            <a:xfrm>
              <a:off x="-1284660" y="4110088"/>
              <a:ext cx="12192000" cy="2078550"/>
            </a:xfrm>
            <a:prstGeom prst="parallelogram">
              <a:avLst>
                <a:gd fmla="val 33910" name="adj"/>
              </a:avLst>
            </a:prstGeom>
            <a:solidFill>
              <a:srgbClr val="1F3864">
                <a:alpha val="8196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88" name="Google Shape;88;p6"/>
            <p:cNvSpPr txBox="1"/>
            <p:nvPr/>
          </p:nvSpPr>
          <p:spPr>
            <a:xfrm>
              <a:off x="697583" y="4238934"/>
              <a:ext cx="10209757" cy="188371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200"/>
                <a:buFont typeface="Arial"/>
                <a:buNone/>
              </a:pPr>
              <a:r>
                <a:rPr b="0" i="0" lang="en-US" sz="3600" u="none" cap="none" strike="noStrike">
                  <a:solidFill>
                    <a:schemeClr val="lt2"/>
                  </a:solidFill>
                  <a:latin typeface="Helvetica Neue"/>
                  <a:ea typeface="Helvetica Neue"/>
                  <a:cs typeface="Helvetica Neue"/>
                  <a:sym typeface="Helvetica Neue"/>
                </a:rPr>
                <a:t>SECURITY ON PUBLIC TRANSPORTATION IN CHICAGO</a:t>
              </a:r>
              <a:endParaRPr b="0" i="0" sz="3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2"/>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lt2"/>
                  </a:solidFill>
                  <a:latin typeface="Helvetica Neue"/>
                  <a:ea typeface="Helvetica Neue"/>
                  <a:cs typeface="Helvetica Neue"/>
                  <a:sym typeface="Helvetica Neue"/>
                </a:rPr>
                <a:t>GROUP 6 | Jainam Mehta, Julian Kleindiek, Lola Johnston, Peter Eusebio</a:t>
              </a:r>
              <a:endParaRPr b="0" i="0" sz="2000" u="none" cap="none" strike="noStrike">
                <a:solidFill>
                  <a:schemeClr val="lt2"/>
                </a:solidFill>
                <a:latin typeface="Helvetica Neue"/>
                <a:ea typeface="Helvetica Neue"/>
                <a:cs typeface="Helvetica Neue"/>
                <a:sym typeface="Helvetica Neue"/>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pic>
        <p:nvPicPr>
          <p:cNvPr id="184" name="Google Shape;184;g6bfc1c3673_0_86"/>
          <p:cNvPicPr preferRelativeResize="0"/>
          <p:nvPr/>
        </p:nvPicPr>
        <p:blipFill rotWithShape="1">
          <a:blip r:embed="rId3">
            <a:alphaModFix/>
          </a:blip>
          <a:srcRect b="32821" l="2290" r="2280" t="979"/>
          <a:stretch/>
        </p:blipFill>
        <p:spPr>
          <a:xfrm>
            <a:off x="0" y="0"/>
            <a:ext cx="12191999" cy="6858001"/>
          </a:xfrm>
          <a:prstGeom prst="rect">
            <a:avLst/>
          </a:prstGeom>
          <a:noFill/>
          <a:ln>
            <a:noFill/>
          </a:ln>
        </p:spPr>
      </p:pic>
      <p:sp>
        <p:nvSpPr>
          <p:cNvPr id="185" name="Google Shape;185;g6bfc1c3673_0_86"/>
          <p:cNvSpPr/>
          <p:nvPr/>
        </p:nvSpPr>
        <p:spPr>
          <a:xfrm rot="10800000">
            <a:off x="-3" y="0"/>
            <a:ext cx="12192000" cy="6858000"/>
          </a:xfrm>
          <a:prstGeom prst="rect">
            <a:avLst/>
          </a:prstGeom>
          <a:gradFill>
            <a:gsLst>
              <a:gs pos="0">
                <a:srgbClr val="FFFFFF">
                  <a:alpha val="74509"/>
                </a:srgbClr>
              </a:gs>
              <a:gs pos="73000">
                <a:srgbClr val="FFFFFF">
                  <a:alpha val="81176"/>
                </a:srgbClr>
              </a:gs>
              <a:gs pos="100000">
                <a:srgbClr val="FFFFFF">
                  <a:alpha val="81176"/>
                </a:srgbClr>
              </a:gs>
            </a:gsLst>
            <a:lin ang="0" scaled="0"/>
          </a:gradFill>
          <a:ln>
            <a:noFill/>
          </a:ln>
          <a:effectLst>
            <a:outerShdw blurRad="50800" rotWithShape="0" algn="ctr" dir="5400000" dist="50800">
              <a:schemeClr val="lt1">
                <a:alpha val="451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186" name="Google Shape;186;g6bfc1c3673_0_86"/>
          <p:cNvSpPr txBox="1"/>
          <p:nvPr/>
        </p:nvSpPr>
        <p:spPr>
          <a:xfrm>
            <a:off x="345440" y="325816"/>
            <a:ext cx="11518500" cy="553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1"/>
              </a:buClr>
              <a:buSzPts val="4400"/>
              <a:buFont typeface="Lemon"/>
              <a:buNone/>
            </a:pPr>
            <a:r>
              <a:rPr lang="en-US" sz="3200">
                <a:solidFill>
                  <a:schemeClr val="accent1"/>
                </a:solidFill>
                <a:latin typeface="Helvetica Neue"/>
                <a:ea typeface="Helvetica Neue"/>
                <a:cs typeface="Helvetica Neue"/>
                <a:sym typeface="Helvetica Neue"/>
              </a:rPr>
              <a:t>DATA OVERVIEW | </a:t>
            </a:r>
            <a:r>
              <a:rPr lang="en-US" sz="3200">
                <a:solidFill>
                  <a:schemeClr val="accent1"/>
                </a:solidFill>
                <a:latin typeface="Helvetica Neue"/>
                <a:ea typeface="Helvetica Neue"/>
                <a:cs typeface="Helvetica Neue"/>
                <a:sym typeface="Helvetica Neue"/>
              </a:rPr>
              <a:t>GRID TABLE</a:t>
            </a:r>
            <a:endParaRPr b="0" i="0" sz="1050" u="none" cap="none" strike="noStrike">
              <a:solidFill>
                <a:schemeClr val="accent1"/>
              </a:solidFill>
              <a:latin typeface="Helvetica Neue"/>
              <a:ea typeface="Helvetica Neue"/>
              <a:cs typeface="Helvetica Neue"/>
              <a:sym typeface="Helvetica Neue"/>
            </a:endParaRPr>
          </a:p>
        </p:txBody>
      </p:sp>
      <p:sp>
        <p:nvSpPr>
          <p:cNvPr id="187" name="Google Shape;187;g6bfc1c3673_0_86"/>
          <p:cNvSpPr/>
          <p:nvPr/>
        </p:nvSpPr>
        <p:spPr>
          <a:xfrm>
            <a:off x="0" y="350990"/>
            <a:ext cx="152400" cy="503400"/>
          </a:xfrm>
          <a:prstGeom prst="rect">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88" name="Google Shape;188;g6bfc1c3673_0_86"/>
          <p:cNvPicPr preferRelativeResize="0"/>
          <p:nvPr/>
        </p:nvPicPr>
        <p:blipFill>
          <a:blip r:embed="rId4">
            <a:alphaModFix/>
          </a:blip>
          <a:stretch>
            <a:fillRect/>
          </a:stretch>
        </p:blipFill>
        <p:spPr>
          <a:xfrm>
            <a:off x="496750" y="2592650"/>
            <a:ext cx="5288850" cy="4031350"/>
          </a:xfrm>
          <a:prstGeom prst="rect">
            <a:avLst/>
          </a:prstGeom>
          <a:noFill/>
          <a:ln cap="flat" cmpd="sng" w="9525">
            <a:solidFill>
              <a:srgbClr val="D9D9D9"/>
            </a:solidFill>
            <a:prstDash val="solid"/>
            <a:round/>
            <a:headEnd len="sm" w="sm" type="none"/>
            <a:tailEnd len="sm" w="sm" type="none"/>
          </a:ln>
          <a:effectLst>
            <a:outerShdw blurRad="57150" rotWithShape="0" algn="bl" dir="5400000" dist="19050">
              <a:srgbClr val="000000">
                <a:alpha val="50000"/>
              </a:srgbClr>
            </a:outerShdw>
          </a:effectLst>
        </p:spPr>
      </p:pic>
      <p:pic>
        <p:nvPicPr>
          <p:cNvPr id="189" name="Google Shape;189;g6bfc1c3673_0_86"/>
          <p:cNvPicPr preferRelativeResize="0"/>
          <p:nvPr/>
        </p:nvPicPr>
        <p:blipFill>
          <a:blip r:embed="rId5">
            <a:alphaModFix/>
          </a:blip>
          <a:stretch>
            <a:fillRect/>
          </a:stretch>
        </p:blipFill>
        <p:spPr>
          <a:xfrm>
            <a:off x="6721709" y="2592650"/>
            <a:ext cx="4869116" cy="4031350"/>
          </a:xfrm>
          <a:prstGeom prst="rect">
            <a:avLst/>
          </a:prstGeom>
          <a:noFill/>
          <a:ln>
            <a:noFill/>
          </a:ln>
        </p:spPr>
      </p:pic>
      <p:graphicFrame>
        <p:nvGraphicFramePr>
          <p:cNvPr id="190" name="Google Shape;190;g6bfc1c3673_0_86"/>
          <p:cNvGraphicFramePr/>
          <p:nvPr/>
        </p:nvGraphicFramePr>
        <p:xfrm>
          <a:off x="420550" y="1188588"/>
          <a:ext cx="3000000" cy="3000000"/>
        </p:xfrm>
        <a:graphic>
          <a:graphicData uri="http://schemas.openxmlformats.org/drawingml/2006/table">
            <a:tbl>
              <a:tblPr>
                <a:noFill/>
                <a:tableStyleId>{120C7D8C-5EDE-4227-A18A-66B71C03B923}</a:tableStyleId>
              </a:tblPr>
              <a:tblGrid>
                <a:gridCol w="6203575"/>
                <a:gridCol w="5314925"/>
              </a:tblGrid>
              <a:tr h="757325">
                <a:tc gridSpan="2">
                  <a:txBody>
                    <a:bodyPr/>
                    <a:lstStyle/>
                    <a:p>
                      <a:pPr indent="0" lvl="0" marL="0" rtl="0" algn="l">
                        <a:lnSpc>
                          <a:spcPct val="115000"/>
                        </a:lnSpc>
                        <a:spcBef>
                          <a:spcPts val="0"/>
                        </a:spcBef>
                        <a:spcAft>
                          <a:spcPts val="0"/>
                        </a:spcAft>
                        <a:buNone/>
                      </a:pPr>
                      <a:r>
                        <a:rPr lang="en-US" sz="2000">
                          <a:solidFill>
                            <a:schemeClr val="dk2"/>
                          </a:solidFill>
                          <a:latin typeface="Helvetica Neue"/>
                          <a:ea typeface="Helvetica Neue"/>
                          <a:cs typeface="Helvetica Neue"/>
                          <a:sym typeface="Helvetica Neue"/>
                        </a:rPr>
                        <a:t>A grid of 1x1 mile squares was generated around the crime report locations.</a:t>
                      </a:r>
                      <a:endParaRPr sz="2000">
                        <a:solidFill>
                          <a:schemeClr val="dk2"/>
                        </a:solidFill>
                        <a:latin typeface="Helvetica Neue"/>
                        <a:ea typeface="Helvetica Neue"/>
                        <a:cs typeface="Helvetica Neue"/>
                        <a:sym typeface="Helvetica Neue"/>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hMerge="1"/>
              </a:tr>
              <a:tr h="416000">
                <a:tc>
                  <a:txBody>
                    <a:bodyPr/>
                    <a:lstStyle/>
                    <a:p>
                      <a:pPr indent="0" lvl="0" marL="0" rtl="0" algn="l">
                        <a:spcBef>
                          <a:spcPts val="0"/>
                        </a:spcBef>
                        <a:spcAft>
                          <a:spcPts val="0"/>
                        </a:spcAft>
                        <a:buNone/>
                      </a:pPr>
                      <a:r>
                        <a:rPr lang="en-US" sz="2000">
                          <a:solidFill>
                            <a:schemeClr val="accent1"/>
                          </a:solidFill>
                          <a:latin typeface="Helvetica Neue"/>
                          <a:ea typeface="Helvetica Neue"/>
                          <a:cs typeface="Helvetica Neue"/>
                          <a:sym typeface="Helvetica Neue"/>
                        </a:rPr>
                        <a:t>Map of crime reports inside the grid</a:t>
                      </a:r>
                      <a:endParaRPr sz="2000">
                        <a:solidFill>
                          <a:schemeClr val="accent1"/>
                        </a:solidFill>
                        <a:latin typeface="Helvetica Neue"/>
                        <a:ea typeface="Helvetica Neue"/>
                        <a:cs typeface="Helvetica Neue"/>
                        <a:sym typeface="Helvetica Neue"/>
                      </a:endParaRPr>
                    </a:p>
                  </a:txBody>
                  <a:tcPr marT="91425" marB="91425" marR="91425" marL="91425" anchor="b">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sz="2000">
                          <a:solidFill>
                            <a:schemeClr val="accent1"/>
                          </a:solidFill>
                          <a:latin typeface="Helvetica Neue"/>
                          <a:ea typeface="Helvetica Neue"/>
                          <a:cs typeface="Helvetica Neue"/>
                          <a:sym typeface="Helvetica Neue"/>
                        </a:rPr>
                        <a:t>Code for grid assignment</a:t>
                      </a:r>
                      <a:endParaRPr sz="2000">
                        <a:solidFill>
                          <a:schemeClr val="accent1"/>
                        </a:solidFill>
                        <a:latin typeface="Helvetica Neue"/>
                        <a:ea typeface="Helvetica Neue"/>
                        <a:cs typeface="Helvetica Neue"/>
                        <a:sym typeface="Helvetica Neue"/>
                      </a:endParaRPr>
                    </a:p>
                  </a:txBody>
                  <a:tcPr marT="91425" marB="91425" marR="91425" marL="91425" anchor="b">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pic>
        <p:nvPicPr>
          <p:cNvPr id="195" name="Google Shape;195;g6bfc1c3673_0_18"/>
          <p:cNvPicPr preferRelativeResize="0"/>
          <p:nvPr/>
        </p:nvPicPr>
        <p:blipFill rotWithShape="1">
          <a:blip r:embed="rId3">
            <a:alphaModFix/>
          </a:blip>
          <a:srcRect b="32821" l="2290" r="2280" t="979"/>
          <a:stretch/>
        </p:blipFill>
        <p:spPr>
          <a:xfrm>
            <a:off x="0" y="0"/>
            <a:ext cx="12191999" cy="6858001"/>
          </a:xfrm>
          <a:prstGeom prst="rect">
            <a:avLst/>
          </a:prstGeom>
          <a:noFill/>
          <a:ln>
            <a:noFill/>
          </a:ln>
        </p:spPr>
      </p:pic>
      <p:sp>
        <p:nvSpPr>
          <p:cNvPr id="196" name="Google Shape;196;g6bfc1c3673_0_18"/>
          <p:cNvSpPr/>
          <p:nvPr/>
        </p:nvSpPr>
        <p:spPr>
          <a:xfrm rot="10800000">
            <a:off x="-3" y="0"/>
            <a:ext cx="12192000" cy="6858000"/>
          </a:xfrm>
          <a:prstGeom prst="rect">
            <a:avLst/>
          </a:prstGeom>
          <a:gradFill>
            <a:gsLst>
              <a:gs pos="0">
                <a:srgbClr val="FFFFFF">
                  <a:alpha val="74509"/>
                </a:srgbClr>
              </a:gs>
              <a:gs pos="73000">
                <a:srgbClr val="FFFFFF">
                  <a:alpha val="81176"/>
                </a:srgbClr>
              </a:gs>
              <a:gs pos="100000">
                <a:srgbClr val="FFFFFF">
                  <a:alpha val="81176"/>
                </a:srgbClr>
              </a:gs>
            </a:gsLst>
            <a:lin ang="0" scaled="0"/>
          </a:gradFill>
          <a:ln>
            <a:noFill/>
          </a:ln>
          <a:effectLst>
            <a:outerShdw blurRad="50800" rotWithShape="0" algn="ctr" dir="5400000" dist="50800">
              <a:schemeClr val="lt1">
                <a:alpha val="451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197" name="Google Shape;197;g6bfc1c3673_0_18"/>
          <p:cNvSpPr txBox="1"/>
          <p:nvPr/>
        </p:nvSpPr>
        <p:spPr>
          <a:xfrm>
            <a:off x="345440" y="2764216"/>
            <a:ext cx="11518500" cy="5538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accent1"/>
              </a:buClr>
              <a:buSzPts val="4400"/>
              <a:buFont typeface="Lemon"/>
              <a:buNone/>
            </a:pPr>
            <a:r>
              <a:rPr lang="en-US" sz="3600">
                <a:solidFill>
                  <a:schemeClr val="accent1"/>
                </a:solidFill>
                <a:latin typeface="Helvetica Neue"/>
                <a:ea typeface="Helvetica Neue"/>
                <a:cs typeface="Helvetica Neue"/>
                <a:sym typeface="Helvetica Neue"/>
              </a:rPr>
              <a:t>DATABASE DESIGN</a:t>
            </a:r>
            <a:endParaRPr sz="3600">
              <a:solidFill>
                <a:schemeClr val="accent1"/>
              </a:solidFill>
              <a:latin typeface="Helvetica Neue"/>
              <a:ea typeface="Helvetica Neue"/>
              <a:cs typeface="Helvetica Neue"/>
              <a:sym typeface="Helvetica Neue"/>
            </a:endParaRPr>
          </a:p>
        </p:txBody>
      </p:sp>
      <p:sp>
        <p:nvSpPr>
          <p:cNvPr id="198" name="Google Shape;198;g6bfc1c3673_0_18"/>
          <p:cNvSpPr/>
          <p:nvPr/>
        </p:nvSpPr>
        <p:spPr>
          <a:xfrm>
            <a:off x="0" y="2419133"/>
            <a:ext cx="152400" cy="1264800"/>
          </a:xfrm>
          <a:prstGeom prst="rect">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pic>
        <p:nvPicPr>
          <p:cNvPr id="203" name="Google Shape;203;g6bfc1c3673_0_191"/>
          <p:cNvPicPr preferRelativeResize="0"/>
          <p:nvPr/>
        </p:nvPicPr>
        <p:blipFill rotWithShape="1">
          <a:blip r:embed="rId3">
            <a:alphaModFix/>
          </a:blip>
          <a:srcRect b="32821" l="2290" r="2280" t="979"/>
          <a:stretch/>
        </p:blipFill>
        <p:spPr>
          <a:xfrm>
            <a:off x="0" y="0"/>
            <a:ext cx="12191999" cy="6858001"/>
          </a:xfrm>
          <a:prstGeom prst="rect">
            <a:avLst/>
          </a:prstGeom>
          <a:noFill/>
          <a:ln>
            <a:noFill/>
          </a:ln>
        </p:spPr>
      </p:pic>
      <p:sp>
        <p:nvSpPr>
          <p:cNvPr id="204" name="Google Shape;204;g6bfc1c3673_0_191"/>
          <p:cNvSpPr/>
          <p:nvPr/>
        </p:nvSpPr>
        <p:spPr>
          <a:xfrm rot="10800000">
            <a:off x="-3" y="0"/>
            <a:ext cx="12192000" cy="6858000"/>
          </a:xfrm>
          <a:prstGeom prst="rect">
            <a:avLst/>
          </a:prstGeom>
          <a:gradFill>
            <a:gsLst>
              <a:gs pos="0">
                <a:srgbClr val="FFFFFF">
                  <a:alpha val="74509"/>
                </a:srgbClr>
              </a:gs>
              <a:gs pos="73000">
                <a:srgbClr val="FFFFFF">
                  <a:alpha val="81176"/>
                </a:srgbClr>
              </a:gs>
              <a:gs pos="100000">
                <a:srgbClr val="FFFFFF">
                  <a:alpha val="81176"/>
                </a:srgbClr>
              </a:gs>
            </a:gsLst>
            <a:lin ang="0" scaled="0"/>
          </a:gradFill>
          <a:ln>
            <a:noFill/>
          </a:ln>
          <a:effectLst>
            <a:outerShdw blurRad="50800" rotWithShape="0" algn="ctr" dir="5400000" dist="50800">
              <a:schemeClr val="lt1">
                <a:alpha val="451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205" name="Google Shape;205;g6bfc1c3673_0_191"/>
          <p:cNvSpPr txBox="1"/>
          <p:nvPr/>
        </p:nvSpPr>
        <p:spPr>
          <a:xfrm>
            <a:off x="345440" y="325816"/>
            <a:ext cx="11518500" cy="553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1"/>
              </a:buClr>
              <a:buSzPts val="4400"/>
              <a:buFont typeface="Lemon"/>
              <a:buNone/>
            </a:pPr>
            <a:r>
              <a:rPr lang="en-US" sz="3200">
                <a:solidFill>
                  <a:schemeClr val="accent1"/>
                </a:solidFill>
                <a:latin typeface="Helvetica Neue"/>
                <a:ea typeface="Helvetica Neue"/>
                <a:cs typeface="Helvetica Neue"/>
                <a:sym typeface="Helvetica Neue"/>
              </a:rPr>
              <a:t>DESIGN CONSIDERATIONS</a:t>
            </a:r>
            <a:endParaRPr b="0" i="0" sz="1050" u="none" cap="none" strike="noStrike">
              <a:solidFill>
                <a:schemeClr val="accent1"/>
              </a:solidFill>
              <a:latin typeface="Helvetica Neue"/>
              <a:ea typeface="Helvetica Neue"/>
              <a:cs typeface="Helvetica Neue"/>
              <a:sym typeface="Helvetica Neue"/>
            </a:endParaRPr>
          </a:p>
        </p:txBody>
      </p:sp>
      <p:sp>
        <p:nvSpPr>
          <p:cNvPr id="206" name="Google Shape;206;g6bfc1c3673_0_191"/>
          <p:cNvSpPr/>
          <p:nvPr/>
        </p:nvSpPr>
        <p:spPr>
          <a:xfrm>
            <a:off x="0" y="350990"/>
            <a:ext cx="152400" cy="503400"/>
          </a:xfrm>
          <a:prstGeom prst="rect">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7" name="Google Shape;207;g6bfc1c3673_0_191"/>
          <p:cNvSpPr txBox="1"/>
          <p:nvPr/>
        </p:nvSpPr>
        <p:spPr>
          <a:xfrm>
            <a:off x="398900" y="1334975"/>
            <a:ext cx="11394300" cy="5081100"/>
          </a:xfrm>
          <a:prstGeom prst="rect">
            <a:avLst/>
          </a:prstGeom>
          <a:noFill/>
          <a:ln>
            <a:noFill/>
          </a:ln>
        </p:spPr>
        <p:txBody>
          <a:bodyPr anchorCtr="0" anchor="t" bIns="0" lIns="0" spcFirstLastPara="1" rIns="0" wrap="square" tIns="0">
            <a:noAutofit/>
          </a:bodyPr>
          <a:lstStyle/>
          <a:p>
            <a:pPr indent="-381000" lvl="0" marL="457200" marR="0" rtl="0" algn="l">
              <a:lnSpc>
                <a:spcPct val="150000"/>
              </a:lnSpc>
              <a:spcBef>
                <a:spcPts val="0"/>
              </a:spcBef>
              <a:spcAft>
                <a:spcPts val="0"/>
              </a:spcAft>
              <a:buClr>
                <a:schemeClr val="accent1"/>
              </a:buClr>
              <a:buSzPts val="2400"/>
              <a:buFont typeface="Arial"/>
              <a:buChar char="•"/>
            </a:pPr>
            <a:r>
              <a:rPr lang="en-US" sz="2000">
                <a:solidFill>
                  <a:schemeClr val="dk2"/>
                </a:solidFill>
                <a:latin typeface="Helvetica Neue"/>
                <a:ea typeface="Helvetica Neue"/>
                <a:cs typeface="Helvetica Neue"/>
                <a:sym typeface="Helvetica Neue"/>
              </a:rPr>
              <a:t>The key to setting up a functioning database was the creation of a grid table that enabled us to join the crime table with the bus and train stop tables</a:t>
            </a:r>
            <a:endParaRPr sz="2000">
              <a:solidFill>
                <a:schemeClr val="dk2"/>
              </a:solidFill>
              <a:latin typeface="Helvetica Neue"/>
              <a:ea typeface="Helvetica Neue"/>
              <a:cs typeface="Helvetica Neue"/>
              <a:sym typeface="Helvetica Neue"/>
            </a:endParaRPr>
          </a:p>
          <a:p>
            <a:pPr indent="-381000" lvl="0" marL="457200" marR="0" rtl="0" algn="l">
              <a:lnSpc>
                <a:spcPct val="150000"/>
              </a:lnSpc>
              <a:spcBef>
                <a:spcPts val="0"/>
              </a:spcBef>
              <a:spcAft>
                <a:spcPts val="0"/>
              </a:spcAft>
              <a:buClr>
                <a:schemeClr val="accent1"/>
              </a:buClr>
              <a:buSzPts val="2400"/>
              <a:buFont typeface="Arial"/>
              <a:buChar char="•"/>
            </a:pPr>
            <a:r>
              <a:rPr lang="en-US" sz="2000">
                <a:solidFill>
                  <a:schemeClr val="dk2"/>
                </a:solidFill>
                <a:latin typeface="Helvetica Neue"/>
                <a:ea typeface="Helvetica Neue"/>
                <a:cs typeface="Helvetica Neue"/>
                <a:sym typeface="Helvetica Neue"/>
              </a:rPr>
              <a:t>Data is organized in an Enhanced Entity Relationship (EER) diagram </a:t>
            </a:r>
            <a:endParaRPr sz="2000">
              <a:solidFill>
                <a:schemeClr val="dk2"/>
              </a:solidFill>
              <a:latin typeface="Helvetica Neue"/>
              <a:ea typeface="Helvetica Neue"/>
              <a:cs typeface="Helvetica Neue"/>
              <a:sym typeface="Helvetica Neue"/>
            </a:endParaRPr>
          </a:p>
          <a:p>
            <a:pPr indent="-381000" lvl="0" marL="457200" rtl="0" algn="l">
              <a:lnSpc>
                <a:spcPct val="150000"/>
              </a:lnSpc>
              <a:spcBef>
                <a:spcPts val="0"/>
              </a:spcBef>
              <a:spcAft>
                <a:spcPts val="0"/>
              </a:spcAft>
              <a:buClr>
                <a:schemeClr val="accent1"/>
              </a:buClr>
              <a:buSzPts val="2400"/>
              <a:buChar char="•"/>
            </a:pPr>
            <a:r>
              <a:rPr lang="en-US" sz="2000">
                <a:solidFill>
                  <a:schemeClr val="dk2"/>
                </a:solidFill>
                <a:latin typeface="Helvetica Neue"/>
                <a:ea typeface="Helvetica Neue"/>
                <a:cs typeface="Helvetica Neue"/>
                <a:sym typeface="Helvetica Neue"/>
              </a:rPr>
              <a:t>A</a:t>
            </a:r>
            <a:r>
              <a:rPr lang="en-US" sz="2000">
                <a:solidFill>
                  <a:schemeClr val="dk2"/>
                </a:solidFill>
                <a:latin typeface="Helvetica Neue"/>
                <a:ea typeface="Helvetica Neue"/>
                <a:cs typeface="Helvetica Neue"/>
                <a:sym typeface="Helvetica Neue"/>
              </a:rPr>
              <a:t> star schema was not created because:</a:t>
            </a:r>
            <a:endParaRPr sz="2000">
              <a:solidFill>
                <a:schemeClr val="dk2"/>
              </a:solidFill>
              <a:latin typeface="Helvetica Neue"/>
              <a:ea typeface="Helvetica Neue"/>
              <a:cs typeface="Helvetica Neue"/>
              <a:sym typeface="Helvetica Neue"/>
            </a:endParaRPr>
          </a:p>
          <a:p>
            <a:pPr indent="-355600" lvl="1" marL="914400" rtl="0" algn="l">
              <a:lnSpc>
                <a:spcPct val="150000"/>
              </a:lnSpc>
              <a:spcBef>
                <a:spcPts val="0"/>
              </a:spcBef>
              <a:spcAft>
                <a:spcPts val="0"/>
              </a:spcAft>
              <a:buClr>
                <a:schemeClr val="accent1"/>
              </a:buClr>
              <a:buSzPts val="2000"/>
              <a:buChar char="○"/>
            </a:pPr>
            <a:r>
              <a:rPr lang="en-US" sz="2000">
                <a:solidFill>
                  <a:schemeClr val="dk2"/>
                </a:solidFill>
                <a:latin typeface="Helvetica Neue"/>
                <a:ea typeface="Helvetica Neue"/>
                <a:cs typeface="Helvetica Neue"/>
                <a:sym typeface="Helvetica Neue"/>
              </a:rPr>
              <a:t>The database doesn’t have many tables, making joins relatively easy and computationally inexpensive to perform</a:t>
            </a:r>
            <a:endParaRPr sz="2000">
              <a:solidFill>
                <a:schemeClr val="dk2"/>
              </a:solidFill>
              <a:latin typeface="Helvetica Neue"/>
              <a:ea typeface="Helvetica Neue"/>
              <a:cs typeface="Helvetica Neue"/>
              <a:sym typeface="Helvetica Neue"/>
            </a:endParaRPr>
          </a:p>
          <a:p>
            <a:pPr indent="-355600" lvl="1" marL="914400" rtl="0" algn="l">
              <a:lnSpc>
                <a:spcPct val="150000"/>
              </a:lnSpc>
              <a:spcBef>
                <a:spcPts val="0"/>
              </a:spcBef>
              <a:spcAft>
                <a:spcPts val="0"/>
              </a:spcAft>
              <a:buClr>
                <a:schemeClr val="accent1"/>
              </a:buClr>
              <a:buSzPts val="2000"/>
              <a:buChar char="○"/>
            </a:pPr>
            <a:r>
              <a:rPr lang="en-US" sz="2000">
                <a:solidFill>
                  <a:schemeClr val="dk2"/>
                </a:solidFill>
                <a:latin typeface="Helvetica Neue"/>
                <a:ea typeface="Helvetica Neue"/>
                <a:cs typeface="Helvetica Neue"/>
                <a:sym typeface="Helvetica Neue"/>
              </a:rPr>
              <a:t>The crime data itself is updated daily but by a relatively low amount of new rows (approx. 14 on average)</a:t>
            </a:r>
            <a:endParaRPr sz="2000">
              <a:solidFill>
                <a:schemeClr val="dk2"/>
              </a:solidFill>
              <a:latin typeface="Helvetica Neue"/>
              <a:ea typeface="Helvetica Neue"/>
              <a:cs typeface="Helvetica Neue"/>
              <a:sym typeface="Helvetica Neue"/>
            </a:endParaRPr>
          </a:p>
          <a:p>
            <a:pPr indent="-355600" lvl="1" marL="914400" rtl="0" algn="l">
              <a:lnSpc>
                <a:spcPct val="150000"/>
              </a:lnSpc>
              <a:spcBef>
                <a:spcPts val="0"/>
              </a:spcBef>
              <a:spcAft>
                <a:spcPts val="0"/>
              </a:spcAft>
              <a:buClr>
                <a:schemeClr val="accent1"/>
              </a:buClr>
              <a:buSzPts val="2000"/>
              <a:buChar char="○"/>
            </a:pPr>
            <a:r>
              <a:rPr lang="en-US" sz="2000">
                <a:solidFill>
                  <a:schemeClr val="dk2"/>
                </a:solidFill>
                <a:latin typeface="Helvetica Neue"/>
                <a:ea typeface="Helvetica Neue"/>
                <a:cs typeface="Helvetica Neue"/>
                <a:sym typeface="Helvetica Neue"/>
              </a:rPr>
              <a:t>The EER best communicates the relationships between the distinct data sources </a:t>
            </a:r>
            <a:endParaRPr sz="2000">
              <a:solidFill>
                <a:schemeClr val="dk2"/>
              </a:solidFill>
              <a:latin typeface="Helvetica Neue"/>
              <a:ea typeface="Helvetica Neue"/>
              <a:cs typeface="Helvetica Neue"/>
              <a:sym typeface="Helvetica Neue"/>
            </a:endParaRPr>
          </a:p>
          <a:p>
            <a:pPr indent="-355600" lvl="1" marL="914400" rtl="0" algn="l">
              <a:lnSpc>
                <a:spcPct val="150000"/>
              </a:lnSpc>
              <a:spcBef>
                <a:spcPts val="0"/>
              </a:spcBef>
              <a:spcAft>
                <a:spcPts val="0"/>
              </a:spcAft>
              <a:buClr>
                <a:schemeClr val="accent1"/>
              </a:buClr>
              <a:buSzPts val="2000"/>
              <a:buChar char="○"/>
            </a:pPr>
            <a:r>
              <a:rPr lang="en-US" sz="2000">
                <a:solidFill>
                  <a:schemeClr val="dk2"/>
                </a:solidFill>
                <a:latin typeface="Helvetica Neue"/>
                <a:ea typeface="Helvetica Neue"/>
                <a:cs typeface="Helvetica Neue"/>
                <a:sym typeface="Helvetica Neue"/>
              </a:rPr>
              <a:t>Revealing the relationship between these data sources is the purpose of our project</a:t>
            </a:r>
            <a:endParaRPr sz="2000">
              <a:solidFill>
                <a:schemeClr val="dk2"/>
              </a:solidFill>
              <a:latin typeface="Helvetica Neue"/>
              <a:ea typeface="Helvetica Neue"/>
              <a:cs typeface="Helvetica Neue"/>
              <a:sym typeface="Helvetica Neu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pic>
        <p:nvPicPr>
          <p:cNvPr id="212" name="Google Shape;212;p26"/>
          <p:cNvPicPr preferRelativeResize="0"/>
          <p:nvPr/>
        </p:nvPicPr>
        <p:blipFill rotWithShape="1">
          <a:blip r:embed="rId3">
            <a:alphaModFix/>
          </a:blip>
          <a:srcRect b="32820" l="2287" r="2283" t="980"/>
          <a:stretch/>
        </p:blipFill>
        <p:spPr>
          <a:xfrm>
            <a:off x="0" y="0"/>
            <a:ext cx="12192000" cy="6858000"/>
          </a:xfrm>
          <a:prstGeom prst="rect">
            <a:avLst/>
          </a:prstGeom>
          <a:noFill/>
          <a:ln>
            <a:noFill/>
          </a:ln>
        </p:spPr>
      </p:pic>
      <p:sp>
        <p:nvSpPr>
          <p:cNvPr id="213" name="Google Shape;213;p26"/>
          <p:cNvSpPr/>
          <p:nvPr/>
        </p:nvSpPr>
        <p:spPr>
          <a:xfrm rot="10800000">
            <a:off x="-2" y="-1"/>
            <a:ext cx="12191999" cy="6858001"/>
          </a:xfrm>
          <a:prstGeom prst="rect">
            <a:avLst/>
          </a:prstGeom>
          <a:gradFill>
            <a:gsLst>
              <a:gs pos="0">
                <a:srgbClr val="FFFFFF">
                  <a:alpha val="74509"/>
                </a:srgbClr>
              </a:gs>
              <a:gs pos="73000">
                <a:srgbClr val="FFFFFF">
                  <a:alpha val="81176"/>
                </a:srgbClr>
              </a:gs>
              <a:gs pos="100000">
                <a:srgbClr val="FFFFFF">
                  <a:alpha val="81176"/>
                </a:srgbClr>
              </a:gs>
            </a:gsLst>
            <a:lin ang="0" scaled="0"/>
          </a:gradFill>
          <a:ln>
            <a:noFill/>
          </a:ln>
          <a:effectLst>
            <a:outerShdw blurRad="50800" rotWithShape="0" algn="ctr" dir="5400000" dist="50800">
              <a:schemeClr val="lt1">
                <a:alpha val="45098"/>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214" name="Google Shape;214;p26"/>
          <p:cNvSpPr txBox="1"/>
          <p:nvPr/>
        </p:nvSpPr>
        <p:spPr>
          <a:xfrm>
            <a:off x="345440" y="325816"/>
            <a:ext cx="11518611" cy="55386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4400"/>
              <a:buFont typeface="Lemon"/>
              <a:buNone/>
            </a:pPr>
            <a:r>
              <a:rPr lang="en-US" sz="3200">
                <a:solidFill>
                  <a:schemeClr val="accent1"/>
                </a:solidFill>
                <a:latin typeface="Helvetica Neue"/>
                <a:ea typeface="Helvetica Neue"/>
                <a:cs typeface="Helvetica Neue"/>
                <a:sym typeface="Helvetica Neue"/>
              </a:rPr>
              <a:t>Enhanced Entity Relationship diagram</a:t>
            </a:r>
            <a:endParaRPr b="0" i="0" sz="1050" u="none" cap="none" strike="noStrike">
              <a:solidFill>
                <a:schemeClr val="accent1"/>
              </a:solidFill>
              <a:latin typeface="Helvetica Neue"/>
              <a:ea typeface="Helvetica Neue"/>
              <a:cs typeface="Helvetica Neue"/>
              <a:sym typeface="Helvetica Neue"/>
            </a:endParaRPr>
          </a:p>
        </p:txBody>
      </p:sp>
      <p:sp>
        <p:nvSpPr>
          <p:cNvPr id="215" name="Google Shape;215;p26"/>
          <p:cNvSpPr/>
          <p:nvPr/>
        </p:nvSpPr>
        <p:spPr>
          <a:xfrm>
            <a:off x="0" y="350990"/>
            <a:ext cx="152400" cy="503512"/>
          </a:xfrm>
          <a:prstGeom prst="rect">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16" name="Google Shape;216;p26"/>
          <p:cNvPicPr preferRelativeResize="0"/>
          <p:nvPr/>
        </p:nvPicPr>
        <p:blipFill>
          <a:blip r:embed="rId4">
            <a:alphaModFix/>
          </a:blip>
          <a:stretch>
            <a:fillRect/>
          </a:stretch>
        </p:blipFill>
        <p:spPr>
          <a:xfrm>
            <a:off x="445450" y="879675"/>
            <a:ext cx="7962901" cy="5831725"/>
          </a:xfrm>
          <a:prstGeom prst="rect">
            <a:avLst/>
          </a:prstGeom>
          <a:noFill/>
          <a:ln cap="flat" cmpd="sng" w="9525">
            <a:solidFill>
              <a:srgbClr val="D9D9D9"/>
            </a:solidFill>
            <a:prstDash val="solid"/>
            <a:round/>
            <a:headEnd len="sm" w="sm" type="none"/>
            <a:tailEnd len="sm" w="sm" type="none"/>
          </a:ln>
          <a:effectLst>
            <a:outerShdw blurRad="57150" rotWithShape="0" algn="bl" dir="5400000" dist="19050">
              <a:srgbClr val="000000">
                <a:alpha val="50000"/>
              </a:srgbClr>
            </a:outerShdw>
          </a:effectLst>
        </p:spPr>
      </p:pic>
      <p:sp>
        <p:nvSpPr>
          <p:cNvPr id="217" name="Google Shape;217;p26"/>
          <p:cNvSpPr txBox="1"/>
          <p:nvPr/>
        </p:nvSpPr>
        <p:spPr>
          <a:xfrm>
            <a:off x="8723900" y="879675"/>
            <a:ext cx="3069300" cy="5831700"/>
          </a:xfrm>
          <a:prstGeom prst="rect">
            <a:avLst/>
          </a:prstGeom>
          <a:noFill/>
          <a:ln>
            <a:noFill/>
          </a:ln>
        </p:spPr>
        <p:txBody>
          <a:bodyPr anchorCtr="0" anchor="ctr" bIns="0" lIns="0" spcFirstLastPara="1" rIns="0" wrap="square" tIns="0">
            <a:noAutofit/>
          </a:bodyPr>
          <a:lstStyle/>
          <a:p>
            <a:pPr indent="-381000" lvl="0" marL="457200" rtl="0" algn="l">
              <a:spcBef>
                <a:spcPts val="0"/>
              </a:spcBef>
              <a:spcAft>
                <a:spcPts val="0"/>
              </a:spcAft>
              <a:buClr>
                <a:schemeClr val="accent1"/>
              </a:buClr>
              <a:buSzPts val="2400"/>
              <a:buChar char="•"/>
            </a:pPr>
            <a:r>
              <a:rPr lang="en-US" sz="2000">
                <a:solidFill>
                  <a:schemeClr val="dk2"/>
                </a:solidFill>
                <a:latin typeface="Helvetica Neue"/>
                <a:ea typeface="Helvetica Neue"/>
                <a:cs typeface="Helvetica Neue"/>
                <a:sym typeface="Helvetica Neue"/>
              </a:rPr>
              <a:t>Grid table allows joins of the crime table with the BusStops and TrainStops tables using gridId as foreign key</a:t>
            </a:r>
            <a:endParaRPr sz="2000">
              <a:solidFill>
                <a:schemeClr val="dk2"/>
              </a:solidFill>
              <a:latin typeface="Helvetica Neue"/>
              <a:ea typeface="Helvetica Neue"/>
              <a:cs typeface="Helvetica Neue"/>
              <a:sym typeface="Helvetica Neue"/>
            </a:endParaRPr>
          </a:p>
          <a:p>
            <a:pPr indent="-381000" lvl="0" marL="457200" rtl="0" algn="l">
              <a:lnSpc>
                <a:spcPct val="115000"/>
              </a:lnSpc>
              <a:spcBef>
                <a:spcPts val="1000"/>
              </a:spcBef>
              <a:spcAft>
                <a:spcPts val="0"/>
              </a:spcAft>
              <a:buClr>
                <a:schemeClr val="accent1"/>
              </a:buClr>
              <a:buSzPts val="2400"/>
              <a:buChar char="•"/>
            </a:pPr>
            <a:r>
              <a:rPr lang="en-US" sz="2000">
                <a:solidFill>
                  <a:schemeClr val="dk2"/>
                </a:solidFill>
                <a:latin typeface="Helvetica Neue"/>
                <a:ea typeface="Helvetica Neue"/>
                <a:cs typeface="Helvetica Neue"/>
                <a:sym typeface="Helvetica Neue"/>
              </a:rPr>
              <a:t>Holiday and weather tables connect directly into the crime table using date as foreign key</a:t>
            </a:r>
            <a:endParaRPr sz="2000">
              <a:solidFill>
                <a:schemeClr val="dk2"/>
              </a:solidFill>
              <a:latin typeface="Helvetica Neue"/>
              <a:ea typeface="Helvetica Neue"/>
              <a:cs typeface="Helvetica Neue"/>
              <a:sym typeface="Helvetica Neu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pic>
        <p:nvPicPr>
          <p:cNvPr id="222" name="Google Shape;222;g6bfc1c3673_0_25"/>
          <p:cNvPicPr preferRelativeResize="0"/>
          <p:nvPr/>
        </p:nvPicPr>
        <p:blipFill rotWithShape="1">
          <a:blip r:embed="rId3">
            <a:alphaModFix/>
          </a:blip>
          <a:srcRect b="32821" l="2290" r="2280" t="979"/>
          <a:stretch/>
        </p:blipFill>
        <p:spPr>
          <a:xfrm>
            <a:off x="0" y="0"/>
            <a:ext cx="12191999" cy="6858001"/>
          </a:xfrm>
          <a:prstGeom prst="rect">
            <a:avLst/>
          </a:prstGeom>
          <a:noFill/>
          <a:ln>
            <a:noFill/>
          </a:ln>
        </p:spPr>
      </p:pic>
      <p:sp>
        <p:nvSpPr>
          <p:cNvPr id="223" name="Google Shape;223;g6bfc1c3673_0_25"/>
          <p:cNvSpPr/>
          <p:nvPr/>
        </p:nvSpPr>
        <p:spPr>
          <a:xfrm rot="10800000">
            <a:off x="-3" y="0"/>
            <a:ext cx="12192000" cy="6858000"/>
          </a:xfrm>
          <a:prstGeom prst="rect">
            <a:avLst/>
          </a:prstGeom>
          <a:gradFill>
            <a:gsLst>
              <a:gs pos="0">
                <a:srgbClr val="FFFFFF">
                  <a:alpha val="74509"/>
                </a:srgbClr>
              </a:gs>
              <a:gs pos="73000">
                <a:srgbClr val="FFFFFF">
                  <a:alpha val="81176"/>
                </a:srgbClr>
              </a:gs>
              <a:gs pos="100000">
                <a:srgbClr val="FFFFFF">
                  <a:alpha val="81176"/>
                </a:srgbClr>
              </a:gs>
            </a:gsLst>
            <a:lin ang="0" scaled="0"/>
          </a:gradFill>
          <a:ln>
            <a:noFill/>
          </a:ln>
          <a:effectLst>
            <a:outerShdw blurRad="50800" rotWithShape="0" algn="ctr" dir="5400000" dist="50800">
              <a:schemeClr val="lt1">
                <a:alpha val="451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224" name="Google Shape;224;g6bfc1c3673_0_25"/>
          <p:cNvSpPr txBox="1"/>
          <p:nvPr/>
        </p:nvSpPr>
        <p:spPr>
          <a:xfrm>
            <a:off x="345440" y="2764216"/>
            <a:ext cx="11518500" cy="5538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accent1"/>
              </a:buClr>
              <a:buSzPts val="4400"/>
              <a:buFont typeface="Lemon"/>
              <a:buNone/>
            </a:pPr>
            <a:r>
              <a:rPr lang="en-US" sz="3600">
                <a:solidFill>
                  <a:schemeClr val="accent1"/>
                </a:solidFill>
                <a:latin typeface="Helvetica Neue"/>
                <a:ea typeface="Helvetica Neue"/>
                <a:cs typeface="Helvetica Neue"/>
                <a:sym typeface="Helvetica Neue"/>
              </a:rPr>
              <a:t>SOLUTION ARCHITECTURE</a:t>
            </a:r>
            <a:endParaRPr sz="3600">
              <a:solidFill>
                <a:schemeClr val="accent1"/>
              </a:solidFill>
              <a:latin typeface="Helvetica Neue"/>
              <a:ea typeface="Helvetica Neue"/>
              <a:cs typeface="Helvetica Neue"/>
              <a:sym typeface="Helvetica Neue"/>
            </a:endParaRPr>
          </a:p>
        </p:txBody>
      </p:sp>
      <p:sp>
        <p:nvSpPr>
          <p:cNvPr id="225" name="Google Shape;225;g6bfc1c3673_0_25"/>
          <p:cNvSpPr/>
          <p:nvPr/>
        </p:nvSpPr>
        <p:spPr>
          <a:xfrm>
            <a:off x="0" y="2419133"/>
            <a:ext cx="152400" cy="1264800"/>
          </a:xfrm>
          <a:prstGeom prst="rect">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pic>
        <p:nvPicPr>
          <p:cNvPr id="230" name="Google Shape;230;g6bfc1c3673_0_223"/>
          <p:cNvPicPr preferRelativeResize="0"/>
          <p:nvPr/>
        </p:nvPicPr>
        <p:blipFill rotWithShape="1">
          <a:blip r:embed="rId3">
            <a:alphaModFix/>
          </a:blip>
          <a:srcRect b="32821" l="2290" r="2280" t="979"/>
          <a:stretch/>
        </p:blipFill>
        <p:spPr>
          <a:xfrm>
            <a:off x="0" y="0"/>
            <a:ext cx="12191999" cy="6858001"/>
          </a:xfrm>
          <a:prstGeom prst="rect">
            <a:avLst/>
          </a:prstGeom>
          <a:noFill/>
          <a:ln>
            <a:noFill/>
          </a:ln>
        </p:spPr>
      </p:pic>
      <p:sp>
        <p:nvSpPr>
          <p:cNvPr id="231" name="Google Shape;231;g6bfc1c3673_0_223"/>
          <p:cNvSpPr/>
          <p:nvPr/>
        </p:nvSpPr>
        <p:spPr>
          <a:xfrm rot="10800000">
            <a:off x="-3" y="0"/>
            <a:ext cx="12192000" cy="6858000"/>
          </a:xfrm>
          <a:prstGeom prst="rect">
            <a:avLst/>
          </a:prstGeom>
          <a:gradFill>
            <a:gsLst>
              <a:gs pos="0">
                <a:srgbClr val="FFFFFF">
                  <a:alpha val="74509"/>
                </a:srgbClr>
              </a:gs>
              <a:gs pos="73000">
                <a:srgbClr val="FFFFFF">
                  <a:alpha val="81176"/>
                </a:srgbClr>
              </a:gs>
              <a:gs pos="100000">
                <a:srgbClr val="FFFFFF">
                  <a:alpha val="81176"/>
                </a:srgbClr>
              </a:gs>
            </a:gsLst>
            <a:lin ang="0" scaled="0"/>
          </a:gradFill>
          <a:ln>
            <a:noFill/>
          </a:ln>
          <a:effectLst>
            <a:outerShdw blurRad="50800" rotWithShape="0" algn="ctr" dir="5400000" dist="50800">
              <a:schemeClr val="lt1">
                <a:alpha val="451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232" name="Google Shape;232;g6bfc1c3673_0_223"/>
          <p:cNvSpPr txBox="1"/>
          <p:nvPr/>
        </p:nvSpPr>
        <p:spPr>
          <a:xfrm>
            <a:off x="345440" y="325816"/>
            <a:ext cx="11518500" cy="553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4400"/>
              <a:buFont typeface="Lemon"/>
              <a:buNone/>
            </a:pPr>
            <a:r>
              <a:rPr b="0" i="0" lang="en-US" sz="3200" u="none" cap="none" strike="noStrike">
                <a:solidFill>
                  <a:schemeClr val="accent1"/>
                </a:solidFill>
                <a:latin typeface="Helvetica Neue"/>
                <a:ea typeface="Helvetica Neue"/>
                <a:cs typeface="Helvetica Neue"/>
                <a:sym typeface="Helvetica Neue"/>
              </a:rPr>
              <a:t>PLATFORM CONSIDERATIONS</a:t>
            </a:r>
            <a:endParaRPr b="0" i="0" sz="1050" u="none" cap="none" strike="noStrike">
              <a:solidFill>
                <a:schemeClr val="accent1"/>
              </a:solidFill>
              <a:latin typeface="Helvetica Neue"/>
              <a:ea typeface="Helvetica Neue"/>
              <a:cs typeface="Helvetica Neue"/>
              <a:sym typeface="Helvetica Neue"/>
            </a:endParaRPr>
          </a:p>
        </p:txBody>
      </p:sp>
      <p:sp>
        <p:nvSpPr>
          <p:cNvPr id="233" name="Google Shape;233;g6bfc1c3673_0_223"/>
          <p:cNvSpPr/>
          <p:nvPr/>
        </p:nvSpPr>
        <p:spPr>
          <a:xfrm>
            <a:off x="0" y="350990"/>
            <a:ext cx="152400" cy="503400"/>
          </a:xfrm>
          <a:prstGeom prst="rect">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4" name="Google Shape;234;g6bfc1c3673_0_223"/>
          <p:cNvSpPr txBox="1"/>
          <p:nvPr/>
        </p:nvSpPr>
        <p:spPr>
          <a:xfrm>
            <a:off x="3496023" y="5981668"/>
            <a:ext cx="2096100" cy="503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g6bfc1c3673_0_223"/>
          <p:cNvSpPr txBox="1"/>
          <p:nvPr/>
        </p:nvSpPr>
        <p:spPr>
          <a:xfrm>
            <a:off x="5008559" y="1480100"/>
            <a:ext cx="26598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Helvetica Neue"/>
                <a:ea typeface="Helvetica Neue"/>
                <a:cs typeface="Helvetica Neue"/>
                <a:sym typeface="Helvetica Neue"/>
              </a:rPr>
              <a:t>DATABASE</a:t>
            </a:r>
            <a:endParaRPr b="0" i="0" sz="1400" u="none" cap="none" strike="noStrike">
              <a:solidFill>
                <a:srgbClr val="000000"/>
              </a:solidFill>
              <a:latin typeface="Arial"/>
              <a:ea typeface="Arial"/>
              <a:cs typeface="Arial"/>
              <a:sym typeface="Arial"/>
            </a:endParaRPr>
          </a:p>
        </p:txBody>
      </p:sp>
      <p:sp>
        <p:nvSpPr>
          <p:cNvPr id="236" name="Google Shape;236;g6bfc1c3673_0_223"/>
          <p:cNvSpPr txBox="1"/>
          <p:nvPr/>
        </p:nvSpPr>
        <p:spPr>
          <a:xfrm>
            <a:off x="1286223" y="5981668"/>
            <a:ext cx="2096100" cy="503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g6bfc1c3673_0_223"/>
          <p:cNvSpPr txBox="1"/>
          <p:nvPr/>
        </p:nvSpPr>
        <p:spPr>
          <a:xfrm>
            <a:off x="5002650" y="3052675"/>
            <a:ext cx="2706300" cy="3093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Alternatives: AWS, Azure</a:t>
            </a:r>
            <a:endParaRPr b="1"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Greater familiarity with GCP compared to other platforms</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Ease of access through shell directly within Chrome</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Availability of free credits</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8" name="Google Shape;238;g6bfc1c3673_0_223"/>
          <p:cNvSpPr txBox="1"/>
          <p:nvPr/>
        </p:nvSpPr>
        <p:spPr>
          <a:xfrm>
            <a:off x="3267423" y="5905468"/>
            <a:ext cx="2096100" cy="503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g6bfc1c3673_0_223"/>
          <p:cNvSpPr/>
          <p:nvPr/>
        </p:nvSpPr>
        <p:spPr>
          <a:xfrm>
            <a:off x="4401827" y="1299800"/>
            <a:ext cx="3351600" cy="5301300"/>
          </a:xfrm>
          <a:prstGeom prst="rect">
            <a:avLst/>
          </a:prstGeom>
          <a:solidFill>
            <a:schemeClr val="accent1"/>
          </a:solidFill>
          <a:ln cap="flat" cmpd="sng" w="9525">
            <a:solidFill>
              <a:schemeClr val="accen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72000" lIns="91425" spcFirstLastPara="1" rIns="91425" wrap="square" tIns="720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Helvetica Neue"/>
              <a:ea typeface="Helvetica Neue"/>
              <a:cs typeface="Helvetica Neue"/>
              <a:sym typeface="Helvetica Neue"/>
            </a:endParaRPr>
          </a:p>
        </p:txBody>
      </p:sp>
      <p:sp>
        <p:nvSpPr>
          <p:cNvPr id="240" name="Google Shape;240;g6bfc1c3673_0_223"/>
          <p:cNvSpPr/>
          <p:nvPr/>
        </p:nvSpPr>
        <p:spPr>
          <a:xfrm>
            <a:off x="642598" y="1312150"/>
            <a:ext cx="3351600" cy="5301300"/>
          </a:xfrm>
          <a:prstGeom prst="rect">
            <a:avLst/>
          </a:prstGeom>
          <a:noFill/>
          <a:ln cap="flat" cmpd="sng" w="9525">
            <a:solidFill>
              <a:schemeClr val="accen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72000" lIns="91425" spcFirstLastPara="1" rIns="91425" wrap="square" tIns="720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Helvetica Neue"/>
              <a:ea typeface="Helvetica Neue"/>
              <a:cs typeface="Helvetica Neue"/>
              <a:sym typeface="Helvetica Neue"/>
            </a:endParaRPr>
          </a:p>
        </p:txBody>
      </p:sp>
      <p:sp>
        <p:nvSpPr>
          <p:cNvPr id="241" name="Google Shape;241;g6bfc1c3673_0_223"/>
          <p:cNvSpPr/>
          <p:nvPr/>
        </p:nvSpPr>
        <p:spPr>
          <a:xfrm>
            <a:off x="8092452" y="1299800"/>
            <a:ext cx="3351600" cy="5301300"/>
          </a:xfrm>
          <a:prstGeom prst="rect">
            <a:avLst/>
          </a:prstGeom>
          <a:noFill/>
          <a:ln cap="flat" cmpd="sng" w="9525">
            <a:solidFill>
              <a:schemeClr val="accen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72000" lIns="91425" spcFirstLastPara="1" rIns="91425" wrap="square" tIns="720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Helvetica Neue"/>
              <a:ea typeface="Helvetica Neue"/>
              <a:cs typeface="Helvetica Neue"/>
              <a:sym typeface="Helvetica Neue"/>
            </a:endParaRPr>
          </a:p>
        </p:txBody>
      </p:sp>
      <p:sp>
        <p:nvSpPr>
          <p:cNvPr id="242" name="Google Shape;242;g6bfc1c3673_0_223"/>
          <p:cNvSpPr txBox="1"/>
          <p:nvPr/>
        </p:nvSpPr>
        <p:spPr>
          <a:xfrm>
            <a:off x="985003" y="1403900"/>
            <a:ext cx="26598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accent1"/>
                </a:solidFill>
                <a:latin typeface="Helvetica Neue"/>
                <a:ea typeface="Helvetica Neue"/>
                <a:cs typeface="Helvetica Neue"/>
                <a:sym typeface="Helvetica Neue"/>
              </a:rPr>
              <a:t>PREPARATION</a:t>
            </a:r>
            <a:endParaRPr b="0" i="0" sz="1400" u="none" cap="none" strike="noStrike">
              <a:solidFill>
                <a:srgbClr val="000000"/>
              </a:solidFill>
              <a:latin typeface="Arial"/>
              <a:ea typeface="Arial"/>
              <a:cs typeface="Arial"/>
              <a:sym typeface="Arial"/>
            </a:endParaRPr>
          </a:p>
        </p:txBody>
      </p:sp>
      <p:sp>
        <p:nvSpPr>
          <p:cNvPr id="243" name="Google Shape;243;g6bfc1c3673_0_223"/>
          <p:cNvSpPr txBox="1"/>
          <p:nvPr/>
        </p:nvSpPr>
        <p:spPr>
          <a:xfrm>
            <a:off x="8438360" y="1403900"/>
            <a:ext cx="26598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accent1"/>
                </a:solidFill>
                <a:latin typeface="Helvetica Neue"/>
                <a:ea typeface="Helvetica Neue"/>
                <a:cs typeface="Helvetica Neue"/>
                <a:sym typeface="Helvetica Neue"/>
              </a:rPr>
              <a:t>VISUALIZATION</a:t>
            </a:r>
            <a:endParaRPr b="0" i="0" sz="1400" u="none" cap="none" strike="noStrike">
              <a:solidFill>
                <a:srgbClr val="000000"/>
              </a:solidFill>
              <a:latin typeface="Arial"/>
              <a:ea typeface="Arial"/>
              <a:cs typeface="Arial"/>
              <a:sym typeface="Arial"/>
            </a:endParaRPr>
          </a:p>
        </p:txBody>
      </p:sp>
      <p:sp>
        <p:nvSpPr>
          <p:cNvPr id="244" name="Google Shape;244;g6bfc1c3673_0_223"/>
          <p:cNvSpPr txBox="1"/>
          <p:nvPr/>
        </p:nvSpPr>
        <p:spPr>
          <a:xfrm>
            <a:off x="4779959" y="1403900"/>
            <a:ext cx="26598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Helvetica Neue"/>
                <a:ea typeface="Helvetica Neue"/>
                <a:cs typeface="Helvetica Neue"/>
                <a:sym typeface="Helvetica Neue"/>
              </a:rPr>
              <a:t>DATABASE</a:t>
            </a:r>
            <a:endParaRPr b="0" i="0" sz="1400" u="none" cap="none" strike="noStrike">
              <a:solidFill>
                <a:srgbClr val="000000"/>
              </a:solidFill>
              <a:latin typeface="Arial"/>
              <a:ea typeface="Arial"/>
              <a:cs typeface="Arial"/>
              <a:sym typeface="Arial"/>
            </a:endParaRPr>
          </a:p>
        </p:txBody>
      </p:sp>
      <p:pic>
        <p:nvPicPr>
          <p:cNvPr id="245" name="Google Shape;245;g6bfc1c3673_0_223"/>
          <p:cNvPicPr preferRelativeResize="0"/>
          <p:nvPr/>
        </p:nvPicPr>
        <p:blipFill rotWithShape="1">
          <a:blip r:embed="rId4">
            <a:alphaModFix/>
          </a:blip>
          <a:srcRect b="0" l="0" r="0" t="0"/>
          <a:stretch/>
        </p:blipFill>
        <p:spPr>
          <a:xfrm>
            <a:off x="1391670" y="2043773"/>
            <a:ext cx="1853450" cy="511463"/>
          </a:xfrm>
          <a:prstGeom prst="rect">
            <a:avLst/>
          </a:prstGeom>
          <a:noFill/>
          <a:ln>
            <a:noFill/>
          </a:ln>
        </p:spPr>
      </p:pic>
      <p:sp>
        <p:nvSpPr>
          <p:cNvPr id="246" name="Google Shape;246;g6bfc1c3673_0_223"/>
          <p:cNvSpPr txBox="1"/>
          <p:nvPr/>
        </p:nvSpPr>
        <p:spPr>
          <a:xfrm>
            <a:off x="947125" y="2976475"/>
            <a:ext cx="2706300" cy="3093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lang="en-US" sz="1600">
                <a:solidFill>
                  <a:schemeClr val="dk2"/>
                </a:solidFill>
                <a:latin typeface="Helvetica Neue"/>
                <a:ea typeface="Helvetica Neue"/>
                <a:cs typeface="Helvetica Neue"/>
                <a:sym typeface="Helvetica Neue"/>
              </a:rPr>
              <a:t>Alternatives: OpenRefine</a:t>
            </a:r>
            <a:endParaRPr b="1" sz="1600">
              <a:solidFill>
                <a:schemeClr val="dk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400"/>
              <a:buFont typeface="Arial"/>
              <a:buNone/>
            </a:pPr>
            <a:r>
              <a:t/>
            </a:r>
            <a:endParaRPr sz="1600">
              <a:solidFill>
                <a:schemeClr val="dk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400"/>
              <a:buFont typeface="Arial"/>
              <a:buNone/>
            </a:pPr>
            <a:r>
              <a:t/>
            </a:r>
            <a:endParaRPr sz="1600">
              <a:solidFill>
                <a:schemeClr val="dk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400"/>
              <a:buFont typeface="Arial"/>
              <a:buNone/>
            </a:pPr>
            <a:r>
              <a:rPr lang="en-US" sz="1600">
                <a:solidFill>
                  <a:schemeClr val="dk2"/>
                </a:solidFill>
                <a:latin typeface="Helvetica Neue"/>
                <a:ea typeface="Helvetica Neue"/>
                <a:cs typeface="Helvetica Neue"/>
                <a:sym typeface="Helvetica Neue"/>
              </a:rPr>
              <a:t>Programmatic tool compared to OpenRefine which requires GUI </a:t>
            </a:r>
            <a:endParaRPr sz="1600">
              <a:solidFill>
                <a:schemeClr val="dk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400"/>
              <a:buFont typeface="Arial"/>
              <a:buNone/>
            </a:pPr>
            <a:r>
              <a:t/>
            </a:r>
            <a:endParaRPr sz="1600">
              <a:solidFill>
                <a:schemeClr val="dk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400"/>
              <a:buFont typeface="Arial"/>
              <a:buNone/>
            </a:pPr>
            <a:r>
              <a:rPr lang="en-US" sz="1600">
                <a:solidFill>
                  <a:schemeClr val="dk2"/>
                </a:solidFill>
                <a:latin typeface="Helvetica Neue"/>
                <a:ea typeface="Helvetica Neue"/>
                <a:cs typeface="Helvetica Neue"/>
                <a:sym typeface="Helvetica Neue"/>
              </a:rPr>
              <a:t>Wider availability of packages (pandas, numpy)</a:t>
            </a:r>
            <a:endParaRPr sz="1600">
              <a:solidFill>
                <a:schemeClr val="dk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400"/>
              <a:buFont typeface="Arial"/>
              <a:buNone/>
            </a:pPr>
            <a:r>
              <a:t/>
            </a:r>
            <a:endParaRPr sz="1600">
              <a:solidFill>
                <a:schemeClr val="dk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400"/>
              <a:buFont typeface="Arial"/>
              <a:buNone/>
            </a:pPr>
            <a:r>
              <a:rPr lang="en-US" sz="1600">
                <a:solidFill>
                  <a:schemeClr val="dk2"/>
                </a:solidFill>
                <a:latin typeface="Helvetica Neue"/>
                <a:ea typeface="Helvetica Neue"/>
                <a:cs typeface="Helvetica Neue"/>
                <a:sym typeface="Helvetica Neue"/>
              </a:rPr>
              <a:t>Ability to directly interface with SQL server</a:t>
            </a:r>
            <a:endParaRPr sz="1600">
              <a:solidFill>
                <a:schemeClr val="dk2"/>
              </a:solidFill>
              <a:latin typeface="Helvetica Neue"/>
              <a:ea typeface="Helvetica Neue"/>
              <a:cs typeface="Helvetica Neue"/>
              <a:sym typeface="Helvetica Neue"/>
            </a:endParaRPr>
          </a:p>
        </p:txBody>
      </p:sp>
      <p:sp>
        <p:nvSpPr>
          <p:cNvPr id="247" name="Google Shape;247;g6bfc1c3673_0_223"/>
          <p:cNvSpPr txBox="1"/>
          <p:nvPr/>
        </p:nvSpPr>
        <p:spPr>
          <a:xfrm>
            <a:off x="1057623" y="5905468"/>
            <a:ext cx="2096100" cy="503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8" name="Google Shape;248;g6bfc1c3673_0_223"/>
          <p:cNvPicPr preferRelativeResize="0"/>
          <p:nvPr/>
        </p:nvPicPr>
        <p:blipFill rotWithShape="1">
          <a:blip r:embed="rId5">
            <a:alphaModFix/>
          </a:blip>
          <a:srcRect b="2723" l="-1250" r="-1240" t="2723"/>
          <a:stretch/>
        </p:blipFill>
        <p:spPr>
          <a:xfrm>
            <a:off x="5241624" y="1843049"/>
            <a:ext cx="1736449" cy="912900"/>
          </a:xfrm>
          <a:prstGeom prst="rect">
            <a:avLst/>
          </a:prstGeom>
          <a:noFill/>
          <a:ln>
            <a:noFill/>
          </a:ln>
        </p:spPr>
      </p:pic>
      <p:sp>
        <p:nvSpPr>
          <p:cNvPr id="249" name="Google Shape;249;g6bfc1c3673_0_223"/>
          <p:cNvSpPr txBox="1"/>
          <p:nvPr/>
        </p:nvSpPr>
        <p:spPr>
          <a:xfrm>
            <a:off x="4774050" y="2976475"/>
            <a:ext cx="2706300" cy="3093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lang="en-US" sz="1600">
                <a:solidFill>
                  <a:schemeClr val="lt1"/>
                </a:solidFill>
                <a:latin typeface="Helvetica Neue"/>
                <a:ea typeface="Helvetica Neue"/>
                <a:cs typeface="Helvetica Neue"/>
                <a:sym typeface="Helvetica Neue"/>
              </a:rPr>
              <a:t>Alternatives: AWS, Azure</a:t>
            </a:r>
            <a:endParaRPr b="1" sz="1600">
              <a:solidFill>
                <a:schemeClr val="lt1"/>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lang="en-US" sz="1600">
                <a:solidFill>
                  <a:schemeClr val="lt1"/>
                </a:solidFill>
                <a:latin typeface="Helvetica Neue"/>
                <a:ea typeface="Helvetica Neue"/>
                <a:cs typeface="Helvetica Neue"/>
                <a:sym typeface="Helvetica Neue"/>
              </a:rPr>
              <a:t>Greater familiarity with GCP compared to other platforms</a:t>
            </a:r>
            <a:endParaRPr sz="1600">
              <a:solidFill>
                <a:schemeClr val="lt1"/>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chemeClr val="dk1"/>
              </a:buClr>
              <a:buSzPts val="1400"/>
              <a:buFont typeface="Arial"/>
              <a:buNone/>
            </a:pPr>
            <a:r>
              <a:t/>
            </a:r>
            <a:endParaRPr sz="1600">
              <a:solidFill>
                <a:schemeClr val="lt1"/>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400"/>
              <a:buFont typeface="Arial"/>
              <a:buNone/>
            </a:pPr>
            <a:r>
              <a:rPr lang="en-US" sz="1600">
                <a:solidFill>
                  <a:schemeClr val="lt1"/>
                </a:solidFill>
                <a:latin typeface="Helvetica Neue"/>
                <a:ea typeface="Helvetica Neue"/>
                <a:cs typeface="Helvetica Neue"/>
                <a:sym typeface="Helvetica Neue"/>
              </a:rPr>
              <a:t>Ease of access through shell directly within Chrome</a:t>
            </a:r>
            <a:endParaRPr sz="1600">
              <a:solidFill>
                <a:schemeClr val="lt1"/>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400"/>
              <a:buFont typeface="Arial"/>
              <a:buNone/>
            </a:pPr>
            <a:r>
              <a:t/>
            </a:r>
            <a:endParaRPr sz="1600">
              <a:solidFill>
                <a:schemeClr val="lt1"/>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400"/>
              <a:buFont typeface="Arial"/>
              <a:buNone/>
            </a:pPr>
            <a:r>
              <a:rPr lang="en-US" sz="1600">
                <a:solidFill>
                  <a:schemeClr val="lt1"/>
                </a:solidFill>
                <a:latin typeface="Helvetica Neue"/>
                <a:ea typeface="Helvetica Neue"/>
                <a:cs typeface="Helvetica Neue"/>
                <a:sym typeface="Helvetica Neue"/>
              </a:rPr>
              <a:t>Availability of free credits</a:t>
            </a:r>
            <a:endParaRPr sz="1600">
              <a:solidFill>
                <a:schemeClr val="lt1"/>
              </a:solidFill>
              <a:latin typeface="Helvetica Neue"/>
              <a:ea typeface="Helvetica Neue"/>
              <a:cs typeface="Helvetica Neue"/>
              <a:sym typeface="Helvetica Neue"/>
            </a:endParaRPr>
          </a:p>
        </p:txBody>
      </p:sp>
      <p:pic>
        <p:nvPicPr>
          <p:cNvPr id="250" name="Google Shape;250;g6bfc1c3673_0_223"/>
          <p:cNvPicPr preferRelativeResize="0"/>
          <p:nvPr/>
        </p:nvPicPr>
        <p:blipFill rotWithShape="1">
          <a:blip r:embed="rId6">
            <a:alphaModFix/>
          </a:blip>
          <a:srcRect b="0" l="0" r="0" t="0"/>
          <a:stretch/>
        </p:blipFill>
        <p:spPr>
          <a:xfrm>
            <a:off x="8608813" y="1998925"/>
            <a:ext cx="2318874" cy="601150"/>
          </a:xfrm>
          <a:prstGeom prst="rect">
            <a:avLst/>
          </a:prstGeom>
          <a:noFill/>
          <a:ln>
            <a:noFill/>
          </a:ln>
        </p:spPr>
      </p:pic>
      <p:sp>
        <p:nvSpPr>
          <p:cNvPr id="251" name="Google Shape;251;g6bfc1c3673_0_223"/>
          <p:cNvSpPr txBox="1"/>
          <p:nvPr/>
        </p:nvSpPr>
        <p:spPr>
          <a:xfrm>
            <a:off x="8499925" y="2976475"/>
            <a:ext cx="2706300" cy="3093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lang="en-US" sz="1600">
                <a:solidFill>
                  <a:schemeClr val="dk2"/>
                </a:solidFill>
                <a:latin typeface="Helvetica Neue"/>
                <a:ea typeface="Helvetica Neue"/>
                <a:cs typeface="Helvetica Neue"/>
                <a:sym typeface="Helvetica Neue"/>
              </a:rPr>
              <a:t>Alternatives: PowerBI, Metabase</a:t>
            </a:r>
            <a:endParaRPr b="1" sz="1600">
              <a:solidFill>
                <a:schemeClr val="dk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400"/>
              <a:buFont typeface="Arial"/>
              <a:buNone/>
            </a:pPr>
            <a:r>
              <a:t/>
            </a:r>
            <a:endParaRPr sz="1600">
              <a:solidFill>
                <a:schemeClr val="dk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400"/>
              <a:buFont typeface="Arial"/>
              <a:buNone/>
            </a:pPr>
            <a:r>
              <a:rPr lang="en-US" sz="1600">
                <a:solidFill>
                  <a:schemeClr val="dk2"/>
                </a:solidFill>
                <a:latin typeface="Helvetica Neue"/>
                <a:ea typeface="Helvetica Neue"/>
                <a:cs typeface="Helvetica Neue"/>
                <a:sym typeface="Helvetica Neue"/>
              </a:rPr>
              <a:t>Better performance on high volume datasets</a:t>
            </a:r>
            <a:endParaRPr sz="1600">
              <a:solidFill>
                <a:schemeClr val="dk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400"/>
              <a:buFont typeface="Arial"/>
              <a:buNone/>
            </a:pPr>
            <a:r>
              <a:t/>
            </a:r>
            <a:endParaRPr sz="1600">
              <a:solidFill>
                <a:schemeClr val="dk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400"/>
              <a:buFont typeface="Arial"/>
              <a:buNone/>
            </a:pPr>
            <a:r>
              <a:rPr lang="en-US" sz="1600">
                <a:solidFill>
                  <a:schemeClr val="dk2"/>
                </a:solidFill>
                <a:latin typeface="Helvetica Neue"/>
                <a:ea typeface="Helvetica Neue"/>
                <a:cs typeface="Helvetica Neue"/>
                <a:sym typeface="Helvetica Neue"/>
              </a:rPr>
              <a:t>PowerBI workspace has a limit of 10GB data</a:t>
            </a:r>
            <a:endParaRPr sz="1600">
              <a:solidFill>
                <a:schemeClr val="dk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400"/>
              <a:buFont typeface="Arial"/>
              <a:buNone/>
            </a:pPr>
            <a:r>
              <a:t/>
            </a:r>
            <a:endParaRPr sz="1600">
              <a:solidFill>
                <a:schemeClr val="dk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400"/>
              <a:buFont typeface="Arial"/>
              <a:buNone/>
            </a:pPr>
            <a:r>
              <a:rPr lang="en-US" sz="1600">
                <a:solidFill>
                  <a:schemeClr val="dk2"/>
                </a:solidFill>
                <a:latin typeface="Helvetica Neue"/>
                <a:ea typeface="Helvetica Neue"/>
                <a:cs typeface="Helvetica Neue"/>
                <a:sym typeface="Helvetica Neue"/>
              </a:rPr>
              <a:t>Greater flexibility in connecting with database sources and servers</a:t>
            </a:r>
            <a:endParaRPr b="0" i="0" sz="1400" u="none" cap="none" strike="noStrike">
              <a:solidFill>
                <a:schemeClr val="accen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pic>
        <p:nvPicPr>
          <p:cNvPr id="256" name="Google Shape;256;g6c03a02012_1_0"/>
          <p:cNvPicPr preferRelativeResize="0"/>
          <p:nvPr/>
        </p:nvPicPr>
        <p:blipFill rotWithShape="1">
          <a:blip r:embed="rId3">
            <a:alphaModFix/>
          </a:blip>
          <a:srcRect b="32821" l="2290" r="2280" t="979"/>
          <a:stretch/>
        </p:blipFill>
        <p:spPr>
          <a:xfrm>
            <a:off x="0" y="0"/>
            <a:ext cx="12191999" cy="6858001"/>
          </a:xfrm>
          <a:prstGeom prst="rect">
            <a:avLst/>
          </a:prstGeom>
          <a:noFill/>
          <a:ln>
            <a:noFill/>
          </a:ln>
        </p:spPr>
      </p:pic>
      <p:sp>
        <p:nvSpPr>
          <p:cNvPr id="257" name="Google Shape;257;g6c03a02012_1_0"/>
          <p:cNvSpPr/>
          <p:nvPr/>
        </p:nvSpPr>
        <p:spPr>
          <a:xfrm rot="10800000">
            <a:off x="-3" y="0"/>
            <a:ext cx="12192000" cy="6858000"/>
          </a:xfrm>
          <a:prstGeom prst="rect">
            <a:avLst/>
          </a:prstGeom>
          <a:gradFill>
            <a:gsLst>
              <a:gs pos="0">
                <a:srgbClr val="FFFFFF">
                  <a:alpha val="74509"/>
                </a:srgbClr>
              </a:gs>
              <a:gs pos="73000">
                <a:srgbClr val="FFFFFF">
                  <a:alpha val="81176"/>
                </a:srgbClr>
              </a:gs>
              <a:gs pos="100000">
                <a:srgbClr val="FFFFFF">
                  <a:alpha val="81176"/>
                </a:srgbClr>
              </a:gs>
            </a:gsLst>
            <a:lin ang="0" scaled="0"/>
          </a:gradFill>
          <a:ln>
            <a:noFill/>
          </a:ln>
          <a:effectLst>
            <a:outerShdw blurRad="50800" rotWithShape="0" algn="ctr" dir="5400000" dist="50800">
              <a:schemeClr val="lt1">
                <a:alpha val="451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258" name="Google Shape;258;g6c03a02012_1_0"/>
          <p:cNvSpPr txBox="1"/>
          <p:nvPr/>
        </p:nvSpPr>
        <p:spPr>
          <a:xfrm>
            <a:off x="345440" y="325816"/>
            <a:ext cx="11518500" cy="553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1"/>
              </a:buClr>
              <a:buSzPts val="4400"/>
              <a:buFont typeface="Lemon"/>
              <a:buNone/>
            </a:pPr>
            <a:r>
              <a:rPr lang="en-US" sz="3200">
                <a:solidFill>
                  <a:schemeClr val="accent1"/>
                </a:solidFill>
                <a:latin typeface="Helvetica Neue"/>
                <a:ea typeface="Helvetica Neue"/>
                <a:cs typeface="Helvetica Neue"/>
                <a:sym typeface="Helvetica Neue"/>
              </a:rPr>
              <a:t>SOLUTION ARCHITECTURE</a:t>
            </a:r>
            <a:endParaRPr sz="3200">
              <a:solidFill>
                <a:schemeClr val="accent1"/>
              </a:solidFill>
              <a:latin typeface="Helvetica Neue"/>
              <a:ea typeface="Helvetica Neue"/>
              <a:cs typeface="Helvetica Neue"/>
              <a:sym typeface="Helvetica Neue"/>
            </a:endParaRPr>
          </a:p>
        </p:txBody>
      </p:sp>
      <p:sp>
        <p:nvSpPr>
          <p:cNvPr id="259" name="Google Shape;259;g6c03a02012_1_0"/>
          <p:cNvSpPr/>
          <p:nvPr/>
        </p:nvSpPr>
        <p:spPr>
          <a:xfrm>
            <a:off x="0" y="350990"/>
            <a:ext cx="152400" cy="503400"/>
          </a:xfrm>
          <a:prstGeom prst="rect">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aphicFrame>
        <p:nvGraphicFramePr>
          <p:cNvPr id="260" name="Google Shape;260;g6c03a02012_1_0"/>
          <p:cNvGraphicFramePr/>
          <p:nvPr/>
        </p:nvGraphicFramePr>
        <p:xfrm>
          <a:off x="345450" y="1819400"/>
          <a:ext cx="3000000" cy="3000000"/>
        </p:xfrm>
        <a:graphic>
          <a:graphicData uri="http://schemas.openxmlformats.org/drawingml/2006/table">
            <a:tbl>
              <a:tblPr>
                <a:noFill/>
                <a:tableStyleId>{120C7D8C-5EDE-4227-A18A-66B71C03B923}</a:tableStyleId>
              </a:tblPr>
              <a:tblGrid>
                <a:gridCol w="1644150"/>
              </a:tblGrid>
              <a:tr h="785875">
                <a:tc>
                  <a:txBody>
                    <a:bodyPr/>
                    <a:lstStyle/>
                    <a:p>
                      <a:pPr indent="0" lvl="0" marL="0" rtl="0" algn="l">
                        <a:spcBef>
                          <a:spcPts val="0"/>
                        </a:spcBef>
                        <a:spcAft>
                          <a:spcPts val="0"/>
                        </a:spcAft>
                        <a:buNone/>
                      </a:pPr>
                      <a:r>
                        <a:rPr lang="en-US" sz="2000">
                          <a:solidFill>
                            <a:schemeClr val="dk2"/>
                          </a:solidFill>
                          <a:latin typeface="Helvetica Neue"/>
                          <a:ea typeface="Helvetica Neue"/>
                          <a:cs typeface="Helvetica Neue"/>
                          <a:sym typeface="Helvetica Neue"/>
                        </a:rPr>
                        <a:t>Crime</a:t>
                      </a:r>
                      <a:endParaRPr sz="2000">
                        <a:solidFill>
                          <a:schemeClr val="dk2"/>
                        </a:solidFill>
                        <a:latin typeface="Helvetica Neue"/>
                        <a:ea typeface="Helvetica Neue"/>
                        <a:cs typeface="Helvetica Neue"/>
                        <a:sym typeface="Helvetica Neue"/>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785875">
                <a:tc>
                  <a:txBody>
                    <a:bodyPr/>
                    <a:lstStyle/>
                    <a:p>
                      <a:pPr indent="0" lvl="0" marL="0" rtl="0" algn="l">
                        <a:spcBef>
                          <a:spcPts val="0"/>
                        </a:spcBef>
                        <a:spcAft>
                          <a:spcPts val="0"/>
                        </a:spcAft>
                        <a:buNone/>
                      </a:pPr>
                      <a:r>
                        <a:rPr lang="en-US" sz="2000">
                          <a:solidFill>
                            <a:schemeClr val="dk2"/>
                          </a:solidFill>
                          <a:latin typeface="Helvetica Neue"/>
                          <a:ea typeface="Helvetica Neue"/>
                          <a:cs typeface="Helvetica Neue"/>
                          <a:sym typeface="Helvetica Neue"/>
                        </a:rPr>
                        <a:t>TrainStops</a:t>
                      </a:r>
                      <a:endParaRPr sz="2000">
                        <a:solidFill>
                          <a:schemeClr val="dk2"/>
                        </a:solidFill>
                        <a:latin typeface="Helvetica Neue"/>
                        <a:ea typeface="Helvetica Neue"/>
                        <a:cs typeface="Helvetica Neue"/>
                        <a:sym typeface="Helvetica Neue"/>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785875">
                <a:tc>
                  <a:txBody>
                    <a:bodyPr/>
                    <a:lstStyle/>
                    <a:p>
                      <a:pPr indent="0" lvl="0" marL="0" rtl="0" algn="l">
                        <a:spcBef>
                          <a:spcPts val="0"/>
                        </a:spcBef>
                        <a:spcAft>
                          <a:spcPts val="0"/>
                        </a:spcAft>
                        <a:buClr>
                          <a:schemeClr val="dk1"/>
                        </a:buClr>
                        <a:buSzPts val="1100"/>
                        <a:buFont typeface="Arial"/>
                        <a:buNone/>
                      </a:pPr>
                      <a:r>
                        <a:rPr lang="en-US" sz="2000">
                          <a:solidFill>
                            <a:schemeClr val="dk2"/>
                          </a:solidFill>
                          <a:latin typeface="Helvetica Neue"/>
                          <a:ea typeface="Helvetica Neue"/>
                          <a:cs typeface="Helvetica Neue"/>
                          <a:sym typeface="Helvetica Neue"/>
                        </a:rPr>
                        <a:t>BusStops</a:t>
                      </a:r>
                      <a:endParaRPr sz="2000">
                        <a:solidFill>
                          <a:schemeClr val="dk2"/>
                        </a:solidFill>
                        <a:latin typeface="Helvetica Neue"/>
                        <a:ea typeface="Helvetica Neue"/>
                        <a:cs typeface="Helvetica Neue"/>
                        <a:sym typeface="Helvetica Neue"/>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785875">
                <a:tc>
                  <a:txBody>
                    <a:bodyPr/>
                    <a:lstStyle/>
                    <a:p>
                      <a:pPr indent="0" lvl="0" marL="0" rtl="0" algn="l">
                        <a:spcBef>
                          <a:spcPts val="0"/>
                        </a:spcBef>
                        <a:spcAft>
                          <a:spcPts val="0"/>
                        </a:spcAft>
                        <a:buClr>
                          <a:schemeClr val="dk1"/>
                        </a:buClr>
                        <a:buSzPts val="1100"/>
                        <a:buFont typeface="Arial"/>
                        <a:buNone/>
                      </a:pPr>
                      <a:r>
                        <a:rPr lang="en-US" sz="2000">
                          <a:solidFill>
                            <a:schemeClr val="dk2"/>
                          </a:solidFill>
                          <a:latin typeface="Helvetica Neue"/>
                          <a:ea typeface="Helvetica Neue"/>
                          <a:cs typeface="Helvetica Neue"/>
                          <a:sym typeface="Helvetica Neue"/>
                        </a:rPr>
                        <a:t>GridId</a:t>
                      </a:r>
                      <a:endParaRPr sz="2000">
                        <a:solidFill>
                          <a:schemeClr val="dk2"/>
                        </a:solidFill>
                        <a:latin typeface="Helvetica Neue"/>
                        <a:ea typeface="Helvetica Neue"/>
                        <a:cs typeface="Helvetica Neue"/>
                        <a:sym typeface="Helvetica Neue"/>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785875">
                <a:tc>
                  <a:txBody>
                    <a:bodyPr/>
                    <a:lstStyle/>
                    <a:p>
                      <a:pPr indent="0" lvl="0" marL="0" rtl="0" algn="l">
                        <a:spcBef>
                          <a:spcPts val="0"/>
                        </a:spcBef>
                        <a:spcAft>
                          <a:spcPts val="0"/>
                        </a:spcAft>
                        <a:buClr>
                          <a:schemeClr val="dk1"/>
                        </a:buClr>
                        <a:buSzPts val="1100"/>
                        <a:buFont typeface="Arial"/>
                        <a:buNone/>
                      </a:pPr>
                      <a:r>
                        <a:rPr lang="en-US" sz="2000">
                          <a:solidFill>
                            <a:schemeClr val="dk2"/>
                          </a:solidFill>
                          <a:latin typeface="Helvetica Neue"/>
                          <a:ea typeface="Helvetica Neue"/>
                          <a:cs typeface="Helvetica Neue"/>
                          <a:sym typeface="Helvetica Neue"/>
                        </a:rPr>
                        <a:t>Holiday</a:t>
                      </a:r>
                      <a:endParaRPr sz="2000">
                        <a:solidFill>
                          <a:schemeClr val="dk2"/>
                        </a:solidFill>
                        <a:latin typeface="Helvetica Neue"/>
                        <a:ea typeface="Helvetica Neue"/>
                        <a:cs typeface="Helvetica Neue"/>
                        <a:sym typeface="Helvetica Neue"/>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785875">
                <a:tc>
                  <a:txBody>
                    <a:bodyPr/>
                    <a:lstStyle/>
                    <a:p>
                      <a:pPr indent="0" lvl="0" marL="0" rtl="0" algn="l">
                        <a:spcBef>
                          <a:spcPts val="0"/>
                        </a:spcBef>
                        <a:spcAft>
                          <a:spcPts val="0"/>
                        </a:spcAft>
                        <a:buClr>
                          <a:schemeClr val="dk1"/>
                        </a:buClr>
                        <a:buSzPts val="1100"/>
                        <a:buFont typeface="Arial"/>
                        <a:buNone/>
                      </a:pPr>
                      <a:r>
                        <a:rPr lang="en-US" sz="2000">
                          <a:solidFill>
                            <a:schemeClr val="dk2"/>
                          </a:solidFill>
                          <a:latin typeface="Helvetica Neue"/>
                          <a:ea typeface="Helvetica Neue"/>
                          <a:cs typeface="Helvetica Neue"/>
                          <a:sym typeface="Helvetica Neue"/>
                        </a:rPr>
                        <a:t>Weather</a:t>
                      </a:r>
                      <a:endParaRPr sz="2000">
                        <a:solidFill>
                          <a:schemeClr val="dk2"/>
                        </a:solidFill>
                        <a:latin typeface="Helvetica Neue"/>
                        <a:ea typeface="Helvetica Neue"/>
                        <a:cs typeface="Helvetica Neue"/>
                        <a:sym typeface="Helvetica Neue"/>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cxnSp>
        <p:nvCxnSpPr>
          <p:cNvPr id="261" name="Google Shape;261;g6c03a02012_1_0"/>
          <p:cNvCxnSpPr/>
          <p:nvPr/>
        </p:nvCxnSpPr>
        <p:spPr>
          <a:xfrm flipH="1">
            <a:off x="2058925" y="2027125"/>
            <a:ext cx="2100" cy="4377900"/>
          </a:xfrm>
          <a:prstGeom prst="straightConnector1">
            <a:avLst/>
          </a:prstGeom>
          <a:noFill/>
          <a:ln cap="flat" cmpd="sng" w="28575">
            <a:solidFill>
              <a:schemeClr val="accent1"/>
            </a:solidFill>
            <a:prstDash val="solid"/>
            <a:round/>
            <a:headEnd len="med" w="med" type="none"/>
            <a:tailEnd len="med" w="med" type="none"/>
          </a:ln>
        </p:spPr>
      </p:cxnSp>
      <p:pic>
        <p:nvPicPr>
          <p:cNvPr id="262" name="Google Shape;262;g6c03a02012_1_0"/>
          <p:cNvPicPr preferRelativeResize="0"/>
          <p:nvPr/>
        </p:nvPicPr>
        <p:blipFill rotWithShape="1">
          <a:blip r:embed="rId4">
            <a:alphaModFix/>
          </a:blip>
          <a:srcRect b="0" l="0" r="0" t="0"/>
          <a:stretch/>
        </p:blipFill>
        <p:spPr>
          <a:xfrm>
            <a:off x="2557387" y="1264175"/>
            <a:ext cx="1294700" cy="357275"/>
          </a:xfrm>
          <a:prstGeom prst="rect">
            <a:avLst/>
          </a:prstGeom>
          <a:noFill/>
          <a:ln>
            <a:noFill/>
          </a:ln>
        </p:spPr>
      </p:pic>
      <p:pic>
        <p:nvPicPr>
          <p:cNvPr id="263" name="Google Shape;263;g6c03a02012_1_0"/>
          <p:cNvPicPr preferRelativeResize="0"/>
          <p:nvPr/>
        </p:nvPicPr>
        <p:blipFill rotWithShape="1">
          <a:blip r:embed="rId5">
            <a:alphaModFix/>
          </a:blip>
          <a:srcRect b="0" l="0" r="0" t="0"/>
          <a:stretch/>
        </p:blipFill>
        <p:spPr>
          <a:xfrm>
            <a:off x="10127977" y="1275560"/>
            <a:ext cx="1378202" cy="357275"/>
          </a:xfrm>
          <a:prstGeom prst="rect">
            <a:avLst/>
          </a:prstGeom>
          <a:noFill/>
          <a:ln>
            <a:noFill/>
          </a:ln>
        </p:spPr>
      </p:pic>
      <p:pic>
        <p:nvPicPr>
          <p:cNvPr id="264" name="Google Shape;264;g6c03a02012_1_0"/>
          <p:cNvPicPr preferRelativeResize="0"/>
          <p:nvPr/>
        </p:nvPicPr>
        <p:blipFill rotWithShape="1">
          <a:blip r:embed="rId6">
            <a:alphaModFix/>
          </a:blip>
          <a:srcRect b="6430" l="0" r="0" t="18887"/>
          <a:stretch/>
        </p:blipFill>
        <p:spPr>
          <a:xfrm>
            <a:off x="5572184" y="1261313"/>
            <a:ext cx="2014242" cy="357275"/>
          </a:xfrm>
          <a:prstGeom prst="rect">
            <a:avLst/>
          </a:prstGeom>
          <a:noFill/>
          <a:ln>
            <a:noFill/>
          </a:ln>
        </p:spPr>
      </p:pic>
      <p:sp>
        <p:nvSpPr>
          <p:cNvPr id="265" name="Google Shape;265;g6c03a02012_1_0"/>
          <p:cNvSpPr txBox="1"/>
          <p:nvPr/>
        </p:nvSpPr>
        <p:spPr>
          <a:xfrm>
            <a:off x="2292988" y="2508125"/>
            <a:ext cx="1644000" cy="3345900"/>
          </a:xfrm>
          <a:prstGeom prst="rect">
            <a:avLst/>
          </a:prstGeom>
          <a:noFill/>
          <a:ln>
            <a:noFill/>
          </a:ln>
        </p:spPr>
        <p:txBody>
          <a:bodyPr anchorCtr="0" anchor="ctr" bIns="91425" lIns="91425" spcFirstLastPara="1" rIns="91425" wrap="square" tIns="91425">
            <a:noAutofit/>
          </a:bodyPr>
          <a:lstStyle/>
          <a:p>
            <a:pPr indent="0" lvl="0" marL="0" rtl="0" algn="ctr">
              <a:lnSpc>
                <a:spcPct val="200000"/>
              </a:lnSpc>
              <a:spcBef>
                <a:spcPts val="0"/>
              </a:spcBef>
              <a:spcAft>
                <a:spcPts val="0"/>
              </a:spcAft>
              <a:buNone/>
            </a:pPr>
            <a:r>
              <a:rPr lang="en-US" sz="2000">
                <a:solidFill>
                  <a:schemeClr val="dk2"/>
                </a:solidFill>
                <a:latin typeface="Helvetica Neue"/>
                <a:ea typeface="Helvetica Neue"/>
                <a:cs typeface="Helvetica Neue"/>
                <a:sym typeface="Helvetica Neue"/>
              </a:rPr>
              <a:t>Pull</a:t>
            </a:r>
            <a:endParaRPr sz="2000">
              <a:solidFill>
                <a:schemeClr val="dk2"/>
              </a:solidFill>
              <a:latin typeface="Helvetica Neue"/>
              <a:ea typeface="Helvetica Neue"/>
              <a:cs typeface="Helvetica Neue"/>
              <a:sym typeface="Helvetica Neue"/>
            </a:endParaRPr>
          </a:p>
          <a:p>
            <a:pPr indent="0" lvl="0" marL="0" rtl="0" algn="ctr">
              <a:lnSpc>
                <a:spcPct val="200000"/>
              </a:lnSpc>
              <a:spcBef>
                <a:spcPts val="0"/>
              </a:spcBef>
              <a:spcAft>
                <a:spcPts val="0"/>
              </a:spcAft>
              <a:buNone/>
            </a:pPr>
            <a:r>
              <a:rPr lang="en-US" sz="2000">
                <a:solidFill>
                  <a:schemeClr val="dk2"/>
                </a:solidFill>
                <a:latin typeface="Helvetica Neue"/>
                <a:ea typeface="Helvetica Neue"/>
                <a:cs typeface="Helvetica Neue"/>
                <a:sym typeface="Helvetica Neue"/>
              </a:rPr>
              <a:t>Clean</a:t>
            </a:r>
            <a:endParaRPr sz="2000">
              <a:solidFill>
                <a:schemeClr val="dk2"/>
              </a:solidFill>
              <a:latin typeface="Helvetica Neue"/>
              <a:ea typeface="Helvetica Neue"/>
              <a:cs typeface="Helvetica Neue"/>
              <a:sym typeface="Helvetica Neue"/>
            </a:endParaRPr>
          </a:p>
          <a:p>
            <a:pPr indent="0" lvl="0" marL="0" rtl="0" algn="ctr">
              <a:lnSpc>
                <a:spcPct val="200000"/>
              </a:lnSpc>
              <a:spcBef>
                <a:spcPts val="0"/>
              </a:spcBef>
              <a:spcAft>
                <a:spcPts val="0"/>
              </a:spcAft>
              <a:buNone/>
            </a:pPr>
            <a:r>
              <a:rPr lang="en-US" sz="2000">
                <a:solidFill>
                  <a:schemeClr val="dk2"/>
                </a:solidFill>
                <a:latin typeface="Helvetica Neue"/>
                <a:ea typeface="Helvetica Neue"/>
                <a:cs typeface="Helvetica Neue"/>
                <a:sym typeface="Helvetica Neue"/>
              </a:rPr>
              <a:t>Prepare</a:t>
            </a:r>
            <a:endParaRPr sz="2000">
              <a:solidFill>
                <a:schemeClr val="dk2"/>
              </a:solidFill>
              <a:latin typeface="Helvetica Neue"/>
              <a:ea typeface="Helvetica Neue"/>
              <a:cs typeface="Helvetica Neue"/>
              <a:sym typeface="Helvetica Neue"/>
            </a:endParaRPr>
          </a:p>
          <a:p>
            <a:pPr indent="0" lvl="0" marL="0" rtl="0" algn="ctr">
              <a:lnSpc>
                <a:spcPct val="200000"/>
              </a:lnSpc>
              <a:spcBef>
                <a:spcPts val="0"/>
              </a:spcBef>
              <a:spcAft>
                <a:spcPts val="0"/>
              </a:spcAft>
              <a:buNone/>
            </a:pPr>
            <a:r>
              <a:rPr lang="en-US" sz="2000">
                <a:solidFill>
                  <a:schemeClr val="dk2"/>
                </a:solidFill>
                <a:latin typeface="Helvetica Neue"/>
                <a:ea typeface="Helvetica Neue"/>
                <a:cs typeface="Helvetica Neue"/>
                <a:sym typeface="Helvetica Neue"/>
              </a:rPr>
              <a:t>Process</a:t>
            </a:r>
            <a:endParaRPr sz="2000">
              <a:solidFill>
                <a:schemeClr val="dk2"/>
              </a:solidFill>
              <a:latin typeface="Helvetica Neue"/>
              <a:ea typeface="Helvetica Neue"/>
              <a:cs typeface="Helvetica Neue"/>
              <a:sym typeface="Helvetica Neue"/>
            </a:endParaRPr>
          </a:p>
        </p:txBody>
      </p:sp>
      <p:sp>
        <p:nvSpPr>
          <p:cNvPr id="266" name="Google Shape;266;g6c03a02012_1_0"/>
          <p:cNvSpPr/>
          <p:nvPr/>
        </p:nvSpPr>
        <p:spPr>
          <a:xfrm>
            <a:off x="4240375" y="2028775"/>
            <a:ext cx="4799100" cy="4310700"/>
          </a:xfrm>
          <a:prstGeom prst="roundRect">
            <a:avLst>
              <a:gd fmla="val 4011" name="adj"/>
            </a:avLst>
          </a:prstGeom>
          <a:solidFill>
            <a:schemeClr val="lt2"/>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67" name="Google Shape;267;g6c03a02012_1_0"/>
          <p:cNvGraphicFramePr/>
          <p:nvPr/>
        </p:nvGraphicFramePr>
        <p:xfrm>
          <a:off x="9923425" y="2232250"/>
          <a:ext cx="3000000" cy="3000000"/>
        </p:xfrm>
        <a:graphic>
          <a:graphicData uri="http://schemas.openxmlformats.org/drawingml/2006/table">
            <a:tbl>
              <a:tblPr>
                <a:noFill/>
                <a:tableStyleId>{120C7D8C-5EDE-4227-A18A-66B71C03B923}</a:tableStyleId>
              </a:tblPr>
              <a:tblGrid>
                <a:gridCol w="2014250"/>
              </a:tblGrid>
              <a:tr h="1499275">
                <a:tc>
                  <a:txBody>
                    <a:bodyPr/>
                    <a:lstStyle/>
                    <a:p>
                      <a:pPr indent="0" lvl="0" marL="0" rtl="0" algn="l">
                        <a:spcBef>
                          <a:spcPts val="0"/>
                        </a:spcBef>
                        <a:spcAft>
                          <a:spcPts val="0"/>
                        </a:spcAft>
                        <a:buNone/>
                      </a:pPr>
                      <a:r>
                        <a:rPr lang="en-US" sz="2000">
                          <a:solidFill>
                            <a:schemeClr val="dk2"/>
                          </a:solidFill>
                          <a:latin typeface="Helvetica Neue"/>
                          <a:ea typeface="Helvetica Neue"/>
                          <a:cs typeface="Helvetica Neue"/>
                          <a:sym typeface="Helvetica Neue"/>
                        </a:rPr>
                        <a:t>Risk Score Development</a:t>
                      </a:r>
                      <a:endParaRPr sz="2000">
                        <a:solidFill>
                          <a:schemeClr val="dk2"/>
                        </a:solidFill>
                        <a:latin typeface="Helvetica Neue"/>
                        <a:ea typeface="Helvetica Neue"/>
                        <a:cs typeface="Helvetica Neue"/>
                        <a:sym typeface="Helvetica Neue"/>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966650">
                <a:tc>
                  <a:txBody>
                    <a:bodyPr/>
                    <a:lstStyle/>
                    <a:p>
                      <a:pPr indent="0" lvl="0" marL="0" rtl="0" algn="l">
                        <a:spcBef>
                          <a:spcPts val="0"/>
                        </a:spcBef>
                        <a:spcAft>
                          <a:spcPts val="0"/>
                        </a:spcAft>
                        <a:buClr>
                          <a:schemeClr val="dk1"/>
                        </a:buClr>
                        <a:buSzPts val="1100"/>
                        <a:buFont typeface="Arial"/>
                        <a:buNone/>
                      </a:pPr>
                      <a:r>
                        <a:rPr lang="en-US" sz="2000">
                          <a:solidFill>
                            <a:schemeClr val="dk2"/>
                          </a:solidFill>
                          <a:latin typeface="Helvetica Neue"/>
                          <a:ea typeface="Helvetica Neue"/>
                          <a:cs typeface="Helvetica Neue"/>
                          <a:sym typeface="Helvetica Neue"/>
                        </a:rPr>
                        <a:t>Data Visualization</a:t>
                      </a:r>
                      <a:endParaRPr sz="2000">
                        <a:solidFill>
                          <a:schemeClr val="dk2"/>
                        </a:solidFill>
                        <a:latin typeface="Helvetica Neue"/>
                        <a:ea typeface="Helvetica Neue"/>
                        <a:cs typeface="Helvetica Neue"/>
                        <a:sym typeface="Helvetica Neue"/>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268" name="Google Shape;268;g6c03a02012_1_0"/>
          <p:cNvSpPr txBox="1"/>
          <p:nvPr/>
        </p:nvSpPr>
        <p:spPr>
          <a:xfrm>
            <a:off x="4583250" y="2220925"/>
            <a:ext cx="3432000" cy="714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US" sz="2000">
                <a:solidFill>
                  <a:schemeClr val="accent1"/>
                </a:solidFill>
                <a:latin typeface="Helvetica Neue"/>
                <a:ea typeface="Helvetica Neue"/>
                <a:cs typeface="Helvetica Neue"/>
                <a:sym typeface="Helvetica Neue"/>
              </a:rPr>
              <a:t>Cloud SQL</a:t>
            </a:r>
            <a:endParaRPr b="1" sz="2000">
              <a:solidFill>
                <a:schemeClr val="accent1"/>
              </a:solidFill>
              <a:latin typeface="Helvetica Neue"/>
              <a:ea typeface="Helvetica Neue"/>
              <a:cs typeface="Helvetica Neue"/>
              <a:sym typeface="Helvetica Neue"/>
            </a:endParaRPr>
          </a:p>
          <a:p>
            <a:pPr indent="0" lvl="0" marL="0" rtl="0" algn="l">
              <a:lnSpc>
                <a:spcPct val="100000"/>
              </a:lnSpc>
              <a:spcBef>
                <a:spcPts val="0"/>
              </a:spcBef>
              <a:spcAft>
                <a:spcPts val="0"/>
              </a:spcAft>
              <a:buNone/>
            </a:pPr>
            <a:r>
              <a:rPr lang="en-US" sz="2000">
                <a:solidFill>
                  <a:schemeClr val="dk2"/>
                </a:solidFill>
                <a:latin typeface="Helvetica Neue"/>
                <a:ea typeface="Helvetica Neue"/>
                <a:cs typeface="Helvetica Neue"/>
                <a:sym typeface="Helvetica Neue"/>
              </a:rPr>
              <a:t>stores all cleaned data</a:t>
            </a:r>
            <a:endParaRPr sz="2000">
              <a:solidFill>
                <a:schemeClr val="dk2"/>
              </a:solidFill>
              <a:latin typeface="Helvetica Neue"/>
              <a:ea typeface="Helvetica Neue"/>
              <a:cs typeface="Helvetica Neue"/>
              <a:sym typeface="Helvetica Neue"/>
            </a:endParaRPr>
          </a:p>
        </p:txBody>
      </p:sp>
      <p:sp>
        <p:nvSpPr>
          <p:cNvPr id="269" name="Google Shape;269;g6c03a02012_1_0"/>
          <p:cNvSpPr txBox="1"/>
          <p:nvPr/>
        </p:nvSpPr>
        <p:spPr>
          <a:xfrm>
            <a:off x="4583250" y="3308663"/>
            <a:ext cx="3432000" cy="1103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US" sz="2000">
                <a:solidFill>
                  <a:schemeClr val="accent1"/>
                </a:solidFill>
                <a:latin typeface="Helvetica Neue"/>
                <a:ea typeface="Helvetica Neue"/>
                <a:cs typeface="Helvetica Neue"/>
                <a:sym typeface="Helvetica Neue"/>
              </a:rPr>
              <a:t>Bucket</a:t>
            </a:r>
            <a:endParaRPr b="1" sz="2000">
              <a:solidFill>
                <a:schemeClr val="accent1"/>
              </a:solidFill>
              <a:latin typeface="Helvetica Neue"/>
              <a:ea typeface="Helvetica Neue"/>
              <a:cs typeface="Helvetica Neue"/>
              <a:sym typeface="Helvetica Neue"/>
            </a:endParaRPr>
          </a:p>
          <a:p>
            <a:pPr indent="0" lvl="0" marL="0" rtl="0" algn="l">
              <a:lnSpc>
                <a:spcPct val="100000"/>
              </a:lnSpc>
              <a:spcBef>
                <a:spcPts val="0"/>
              </a:spcBef>
              <a:spcAft>
                <a:spcPts val="0"/>
              </a:spcAft>
              <a:buNone/>
            </a:pPr>
            <a:r>
              <a:rPr lang="en-US" sz="2000">
                <a:solidFill>
                  <a:schemeClr val="dk2"/>
                </a:solidFill>
                <a:latin typeface="Helvetica Neue"/>
                <a:ea typeface="Helvetica Neue"/>
                <a:cs typeface="Helvetica Neue"/>
                <a:sym typeface="Helvetica Neue"/>
              </a:rPr>
              <a:t>stores .py script for daily API call of crime data</a:t>
            </a:r>
            <a:endParaRPr sz="2000">
              <a:solidFill>
                <a:schemeClr val="dk2"/>
              </a:solidFill>
              <a:latin typeface="Helvetica Neue"/>
              <a:ea typeface="Helvetica Neue"/>
              <a:cs typeface="Helvetica Neue"/>
              <a:sym typeface="Helvetica Neue"/>
            </a:endParaRPr>
          </a:p>
        </p:txBody>
      </p:sp>
      <p:sp>
        <p:nvSpPr>
          <p:cNvPr id="270" name="Google Shape;270;g6c03a02012_1_0"/>
          <p:cNvSpPr txBox="1"/>
          <p:nvPr/>
        </p:nvSpPr>
        <p:spPr>
          <a:xfrm>
            <a:off x="4583250" y="5014125"/>
            <a:ext cx="3432000" cy="997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US" sz="2000">
                <a:solidFill>
                  <a:schemeClr val="accent1"/>
                </a:solidFill>
                <a:latin typeface="Helvetica Neue"/>
                <a:ea typeface="Helvetica Neue"/>
                <a:cs typeface="Helvetica Neue"/>
                <a:sym typeface="Helvetica Neue"/>
              </a:rPr>
              <a:t>Compute Engine</a:t>
            </a:r>
            <a:endParaRPr b="1" sz="2000">
              <a:solidFill>
                <a:schemeClr val="accent1"/>
              </a:solidFill>
              <a:latin typeface="Helvetica Neue"/>
              <a:ea typeface="Helvetica Neue"/>
              <a:cs typeface="Helvetica Neue"/>
              <a:sym typeface="Helvetica Neue"/>
            </a:endParaRPr>
          </a:p>
          <a:p>
            <a:pPr indent="0" lvl="0" marL="0" rtl="0" algn="l">
              <a:lnSpc>
                <a:spcPct val="100000"/>
              </a:lnSpc>
              <a:spcBef>
                <a:spcPts val="0"/>
              </a:spcBef>
              <a:spcAft>
                <a:spcPts val="0"/>
              </a:spcAft>
              <a:buNone/>
            </a:pPr>
            <a:r>
              <a:rPr lang="en-US" sz="2000">
                <a:solidFill>
                  <a:schemeClr val="dk2"/>
                </a:solidFill>
                <a:latin typeface="Helvetica Neue"/>
                <a:ea typeface="Helvetica Neue"/>
                <a:cs typeface="Helvetica Neue"/>
                <a:sym typeface="Helvetica Neue"/>
              </a:rPr>
              <a:t>executes the .py script daily at 8:00 AM CT and appends new data to Cloud SQL</a:t>
            </a:r>
            <a:endParaRPr sz="2000">
              <a:solidFill>
                <a:schemeClr val="dk2"/>
              </a:solidFill>
              <a:latin typeface="Helvetica Neue"/>
              <a:ea typeface="Helvetica Neue"/>
              <a:cs typeface="Helvetica Neue"/>
              <a:sym typeface="Helvetica Neue"/>
            </a:endParaRPr>
          </a:p>
        </p:txBody>
      </p:sp>
      <p:cxnSp>
        <p:nvCxnSpPr>
          <p:cNvPr id="271" name="Google Shape;271;g6c03a02012_1_0"/>
          <p:cNvCxnSpPr>
            <a:endCxn id="270" idx="3"/>
          </p:cNvCxnSpPr>
          <p:nvPr/>
        </p:nvCxnSpPr>
        <p:spPr>
          <a:xfrm flipH="1" rot="-5400000">
            <a:off x="7225350" y="4722975"/>
            <a:ext cx="1579200" cy="600"/>
          </a:xfrm>
          <a:prstGeom prst="bentConnector4">
            <a:avLst>
              <a:gd fmla="val -9" name="adj1"/>
              <a:gd fmla="val 39787500" name="adj2"/>
            </a:avLst>
          </a:prstGeom>
          <a:noFill/>
          <a:ln cap="flat" cmpd="sng" w="19050">
            <a:solidFill>
              <a:schemeClr val="accent1"/>
            </a:solidFill>
            <a:prstDash val="dash"/>
            <a:round/>
            <a:headEnd len="med" w="med" type="none"/>
            <a:tailEnd len="med" w="med" type="triangle"/>
          </a:ln>
        </p:spPr>
      </p:cxnSp>
      <p:sp>
        <p:nvSpPr>
          <p:cNvPr id="272" name="Google Shape;272;g6c03a02012_1_0"/>
          <p:cNvSpPr txBox="1"/>
          <p:nvPr/>
        </p:nvSpPr>
        <p:spPr>
          <a:xfrm>
            <a:off x="345525" y="1097188"/>
            <a:ext cx="1644000" cy="714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US" sz="2000">
                <a:solidFill>
                  <a:schemeClr val="accent1"/>
                </a:solidFill>
                <a:latin typeface="Helvetica Neue"/>
                <a:ea typeface="Helvetica Neue"/>
                <a:cs typeface="Helvetica Neue"/>
                <a:sym typeface="Helvetica Neue"/>
              </a:rPr>
              <a:t>Data</a:t>
            </a:r>
            <a:endParaRPr b="1" sz="2000">
              <a:solidFill>
                <a:schemeClr val="dk2"/>
              </a:solidFill>
              <a:latin typeface="Helvetica Neue"/>
              <a:ea typeface="Helvetica Neue"/>
              <a:cs typeface="Helvetica Neue"/>
              <a:sym typeface="Helvetica Neue"/>
            </a:endParaRPr>
          </a:p>
        </p:txBody>
      </p:sp>
      <p:sp>
        <p:nvSpPr>
          <p:cNvPr id="273" name="Google Shape;273;g6c03a02012_1_0"/>
          <p:cNvSpPr/>
          <p:nvPr/>
        </p:nvSpPr>
        <p:spPr>
          <a:xfrm>
            <a:off x="1834325" y="1264163"/>
            <a:ext cx="449100" cy="3573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g6c03a02012_1_0"/>
          <p:cNvSpPr/>
          <p:nvPr/>
        </p:nvSpPr>
        <p:spPr>
          <a:xfrm>
            <a:off x="4126025" y="1275538"/>
            <a:ext cx="449100" cy="3573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g6c03a02012_1_0"/>
          <p:cNvSpPr/>
          <p:nvPr/>
        </p:nvSpPr>
        <p:spPr>
          <a:xfrm>
            <a:off x="8825675" y="1275550"/>
            <a:ext cx="449100" cy="3573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6" name="Google Shape;276;g6c03a02012_1_0"/>
          <p:cNvCxnSpPr/>
          <p:nvPr/>
        </p:nvCxnSpPr>
        <p:spPr>
          <a:xfrm rot="10800000">
            <a:off x="8353050" y="2417475"/>
            <a:ext cx="51600" cy="3095400"/>
          </a:xfrm>
          <a:prstGeom prst="bentConnector4">
            <a:avLst>
              <a:gd fmla="val -461483" name="adj1"/>
              <a:gd fmla="val 100100" name="adj2"/>
            </a:avLst>
          </a:prstGeom>
          <a:noFill/>
          <a:ln cap="flat" cmpd="sng" w="19050">
            <a:solidFill>
              <a:schemeClr val="accent1"/>
            </a:solidFill>
            <a:prstDash val="dash"/>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pic>
        <p:nvPicPr>
          <p:cNvPr id="281" name="Google Shape;281;g6bfc1c3673_0_32"/>
          <p:cNvPicPr preferRelativeResize="0"/>
          <p:nvPr/>
        </p:nvPicPr>
        <p:blipFill rotWithShape="1">
          <a:blip r:embed="rId3">
            <a:alphaModFix/>
          </a:blip>
          <a:srcRect b="32821" l="2290" r="2280" t="979"/>
          <a:stretch/>
        </p:blipFill>
        <p:spPr>
          <a:xfrm>
            <a:off x="0" y="0"/>
            <a:ext cx="12191999" cy="6858001"/>
          </a:xfrm>
          <a:prstGeom prst="rect">
            <a:avLst/>
          </a:prstGeom>
          <a:noFill/>
          <a:ln>
            <a:noFill/>
          </a:ln>
        </p:spPr>
      </p:pic>
      <p:sp>
        <p:nvSpPr>
          <p:cNvPr id="282" name="Google Shape;282;g6bfc1c3673_0_32"/>
          <p:cNvSpPr/>
          <p:nvPr/>
        </p:nvSpPr>
        <p:spPr>
          <a:xfrm rot="10800000">
            <a:off x="-3" y="0"/>
            <a:ext cx="12192000" cy="6858000"/>
          </a:xfrm>
          <a:prstGeom prst="rect">
            <a:avLst/>
          </a:prstGeom>
          <a:gradFill>
            <a:gsLst>
              <a:gs pos="0">
                <a:srgbClr val="FFFFFF">
                  <a:alpha val="74509"/>
                </a:srgbClr>
              </a:gs>
              <a:gs pos="73000">
                <a:srgbClr val="FFFFFF">
                  <a:alpha val="81176"/>
                </a:srgbClr>
              </a:gs>
              <a:gs pos="100000">
                <a:srgbClr val="FFFFFF">
                  <a:alpha val="81176"/>
                </a:srgbClr>
              </a:gs>
            </a:gsLst>
            <a:lin ang="0" scaled="0"/>
          </a:gradFill>
          <a:ln>
            <a:noFill/>
          </a:ln>
          <a:effectLst>
            <a:outerShdw blurRad="50800" rotWithShape="0" algn="ctr" dir="5400000" dist="50800">
              <a:schemeClr val="lt1">
                <a:alpha val="451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283" name="Google Shape;283;g6bfc1c3673_0_32"/>
          <p:cNvSpPr txBox="1"/>
          <p:nvPr/>
        </p:nvSpPr>
        <p:spPr>
          <a:xfrm>
            <a:off x="345440" y="2764216"/>
            <a:ext cx="11518500" cy="5538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accent1"/>
              </a:buClr>
              <a:buSzPts val="4400"/>
              <a:buFont typeface="Lemon"/>
              <a:buNone/>
            </a:pPr>
            <a:r>
              <a:rPr lang="en-US" sz="3600">
                <a:solidFill>
                  <a:schemeClr val="accent1"/>
                </a:solidFill>
                <a:latin typeface="Helvetica Neue"/>
                <a:ea typeface="Helvetica Neue"/>
                <a:cs typeface="Helvetica Neue"/>
                <a:sym typeface="Helvetica Neue"/>
              </a:rPr>
              <a:t>DATA ANALYSIS &amp; ANALYTICS DASHBOARD</a:t>
            </a:r>
            <a:endParaRPr sz="3600">
              <a:solidFill>
                <a:schemeClr val="accent1"/>
              </a:solidFill>
              <a:latin typeface="Helvetica Neue"/>
              <a:ea typeface="Helvetica Neue"/>
              <a:cs typeface="Helvetica Neue"/>
              <a:sym typeface="Helvetica Neue"/>
            </a:endParaRPr>
          </a:p>
        </p:txBody>
      </p:sp>
      <p:sp>
        <p:nvSpPr>
          <p:cNvPr id="284" name="Google Shape;284;g6bfc1c3673_0_32"/>
          <p:cNvSpPr/>
          <p:nvPr/>
        </p:nvSpPr>
        <p:spPr>
          <a:xfrm>
            <a:off x="0" y="2419133"/>
            <a:ext cx="152400" cy="1264800"/>
          </a:xfrm>
          <a:prstGeom prst="rect">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pic>
        <p:nvPicPr>
          <p:cNvPr id="289" name="Google Shape;289;g75cbdff248_0_0"/>
          <p:cNvPicPr preferRelativeResize="0"/>
          <p:nvPr/>
        </p:nvPicPr>
        <p:blipFill rotWithShape="1">
          <a:blip r:embed="rId3">
            <a:alphaModFix/>
          </a:blip>
          <a:srcRect b="32821" l="2290" r="2280" t="979"/>
          <a:stretch/>
        </p:blipFill>
        <p:spPr>
          <a:xfrm>
            <a:off x="0" y="0"/>
            <a:ext cx="12191999" cy="6858001"/>
          </a:xfrm>
          <a:prstGeom prst="rect">
            <a:avLst/>
          </a:prstGeom>
          <a:noFill/>
          <a:ln>
            <a:noFill/>
          </a:ln>
        </p:spPr>
      </p:pic>
      <p:sp>
        <p:nvSpPr>
          <p:cNvPr id="290" name="Google Shape;290;g75cbdff248_0_0"/>
          <p:cNvSpPr/>
          <p:nvPr/>
        </p:nvSpPr>
        <p:spPr>
          <a:xfrm rot="10800000">
            <a:off x="-3" y="0"/>
            <a:ext cx="12192000" cy="6858000"/>
          </a:xfrm>
          <a:prstGeom prst="rect">
            <a:avLst/>
          </a:prstGeom>
          <a:gradFill>
            <a:gsLst>
              <a:gs pos="0">
                <a:srgbClr val="FFFFFF">
                  <a:alpha val="74509"/>
                </a:srgbClr>
              </a:gs>
              <a:gs pos="73000">
                <a:srgbClr val="FFFFFF">
                  <a:alpha val="81176"/>
                </a:srgbClr>
              </a:gs>
              <a:gs pos="100000">
                <a:srgbClr val="FFFFFF">
                  <a:alpha val="81176"/>
                </a:srgbClr>
              </a:gs>
            </a:gsLst>
            <a:lin ang="0" scaled="0"/>
          </a:gradFill>
          <a:ln>
            <a:noFill/>
          </a:ln>
          <a:effectLst>
            <a:outerShdw blurRad="50800" rotWithShape="0" algn="ctr" dir="5400000" dist="50800">
              <a:schemeClr val="lt1">
                <a:alpha val="451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291" name="Google Shape;291;g75cbdff248_0_0"/>
          <p:cNvSpPr txBox="1"/>
          <p:nvPr/>
        </p:nvSpPr>
        <p:spPr>
          <a:xfrm>
            <a:off x="345440" y="325816"/>
            <a:ext cx="11518500" cy="553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4400"/>
              <a:buFont typeface="Lemon"/>
              <a:buNone/>
            </a:pPr>
            <a:r>
              <a:rPr lang="en-US" sz="3200">
                <a:solidFill>
                  <a:schemeClr val="accent1"/>
                </a:solidFill>
                <a:latin typeface="Helvetica Neue"/>
                <a:ea typeface="Helvetica Neue"/>
                <a:cs typeface="Helvetica Neue"/>
                <a:sym typeface="Helvetica Neue"/>
              </a:rPr>
              <a:t>INSIGHTS</a:t>
            </a:r>
            <a:r>
              <a:rPr lang="en-US" sz="3200">
                <a:solidFill>
                  <a:schemeClr val="accent1"/>
                </a:solidFill>
                <a:latin typeface="Helvetica Neue"/>
                <a:ea typeface="Helvetica Neue"/>
                <a:cs typeface="Helvetica Neue"/>
                <a:sym typeface="Helvetica Neue"/>
              </a:rPr>
              <a:t> | QUERY</a:t>
            </a:r>
            <a:endParaRPr b="0" i="0" sz="1050" u="none" cap="none" strike="noStrike">
              <a:solidFill>
                <a:schemeClr val="accent1"/>
              </a:solidFill>
              <a:latin typeface="Helvetica Neue"/>
              <a:ea typeface="Helvetica Neue"/>
              <a:cs typeface="Helvetica Neue"/>
              <a:sym typeface="Helvetica Neue"/>
            </a:endParaRPr>
          </a:p>
        </p:txBody>
      </p:sp>
      <p:sp>
        <p:nvSpPr>
          <p:cNvPr id="292" name="Google Shape;292;g75cbdff248_0_0"/>
          <p:cNvSpPr/>
          <p:nvPr/>
        </p:nvSpPr>
        <p:spPr>
          <a:xfrm>
            <a:off x="0" y="350990"/>
            <a:ext cx="152400" cy="503400"/>
          </a:xfrm>
          <a:prstGeom prst="rect">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93" name="Google Shape;293;g75cbdff248_0_0"/>
          <p:cNvPicPr preferRelativeResize="0"/>
          <p:nvPr/>
        </p:nvPicPr>
        <p:blipFill>
          <a:blip r:embed="rId4">
            <a:alphaModFix/>
          </a:blip>
          <a:stretch>
            <a:fillRect/>
          </a:stretch>
        </p:blipFill>
        <p:spPr>
          <a:xfrm>
            <a:off x="840200" y="4716650"/>
            <a:ext cx="4671075" cy="1719850"/>
          </a:xfrm>
          <a:prstGeom prst="rect">
            <a:avLst/>
          </a:prstGeom>
          <a:noFill/>
          <a:ln cap="flat" cmpd="sng" w="9525">
            <a:solidFill>
              <a:srgbClr val="D9D9D9"/>
            </a:solidFill>
            <a:prstDash val="solid"/>
            <a:round/>
            <a:headEnd len="sm" w="sm" type="none"/>
            <a:tailEnd len="sm" w="sm" type="none"/>
          </a:ln>
          <a:effectLst>
            <a:outerShdw blurRad="57150" rotWithShape="0" algn="bl" dir="5400000" dist="19050">
              <a:srgbClr val="000000">
                <a:alpha val="50000"/>
              </a:srgbClr>
            </a:outerShdw>
          </a:effectLst>
        </p:spPr>
      </p:pic>
      <p:pic>
        <p:nvPicPr>
          <p:cNvPr id="294" name="Google Shape;294;g75cbdff248_0_0"/>
          <p:cNvPicPr preferRelativeResize="0"/>
          <p:nvPr/>
        </p:nvPicPr>
        <p:blipFill>
          <a:blip r:embed="rId5">
            <a:alphaModFix/>
          </a:blip>
          <a:stretch>
            <a:fillRect/>
          </a:stretch>
        </p:blipFill>
        <p:spPr>
          <a:xfrm>
            <a:off x="6858600" y="4528375"/>
            <a:ext cx="4138100" cy="1872000"/>
          </a:xfrm>
          <a:prstGeom prst="rect">
            <a:avLst/>
          </a:prstGeom>
          <a:noFill/>
          <a:ln cap="flat" cmpd="sng" w="9525">
            <a:solidFill>
              <a:srgbClr val="D9D9D9"/>
            </a:solidFill>
            <a:prstDash val="solid"/>
            <a:round/>
            <a:headEnd len="sm" w="sm" type="none"/>
            <a:tailEnd len="sm" w="sm" type="none"/>
          </a:ln>
          <a:effectLst>
            <a:outerShdw blurRad="57150" rotWithShape="0" algn="bl" dir="5400000" dist="19050">
              <a:srgbClr val="000000">
                <a:alpha val="50000"/>
              </a:srgbClr>
            </a:outerShdw>
          </a:effectLst>
        </p:spPr>
      </p:pic>
      <p:pic>
        <p:nvPicPr>
          <p:cNvPr id="295" name="Google Shape;295;g75cbdff248_0_0"/>
          <p:cNvPicPr preferRelativeResize="0"/>
          <p:nvPr/>
        </p:nvPicPr>
        <p:blipFill rotWithShape="1">
          <a:blip r:embed="rId6">
            <a:alphaModFix/>
          </a:blip>
          <a:srcRect b="0" l="0" r="0" t="0"/>
          <a:stretch/>
        </p:blipFill>
        <p:spPr>
          <a:xfrm>
            <a:off x="840199" y="2935025"/>
            <a:ext cx="4671075" cy="1357125"/>
          </a:xfrm>
          <a:prstGeom prst="rect">
            <a:avLst/>
          </a:prstGeom>
          <a:noFill/>
          <a:ln cap="flat" cmpd="sng" w="9525">
            <a:solidFill>
              <a:srgbClr val="D9D9D9"/>
            </a:solidFill>
            <a:prstDash val="solid"/>
            <a:round/>
            <a:headEnd len="sm" w="sm" type="none"/>
            <a:tailEnd len="sm" w="sm" type="none"/>
          </a:ln>
          <a:effectLst>
            <a:outerShdw blurRad="57150" rotWithShape="0" algn="bl" dir="5400000" dist="19050">
              <a:srgbClr val="000000">
                <a:alpha val="50000"/>
              </a:srgbClr>
            </a:outerShdw>
          </a:effectLst>
        </p:spPr>
      </p:pic>
      <p:pic>
        <p:nvPicPr>
          <p:cNvPr id="296" name="Google Shape;296;g75cbdff248_0_0"/>
          <p:cNvPicPr preferRelativeResize="0"/>
          <p:nvPr/>
        </p:nvPicPr>
        <p:blipFill>
          <a:blip r:embed="rId7">
            <a:alphaModFix/>
          </a:blip>
          <a:stretch>
            <a:fillRect/>
          </a:stretch>
        </p:blipFill>
        <p:spPr>
          <a:xfrm>
            <a:off x="6858600" y="2858825"/>
            <a:ext cx="4138100" cy="1553763"/>
          </a:xfrm>
          <a:prstGeom prst="rect">
            <a:avLst/>
          </a:prstGeom>
          <a:noFill/>
          <a:ln cap="flat" cmpd="sng" w="9525">
            <a:solidFill>
              <a:srgbClr val="D9D9D9"/>
            </a:solidFill>
            <a:prstDash val="solid"/>
            <a:round/>
            <a:headEnd len="sm" w="sm" type="none"/>
            <a:tailEnd len="sm" w="sm" type="none"/>
          </a:ln>
          <a:effectLst>
            <a:outerShdw blurRad="57150" rotWithShape="0" algn="bl" dir="5400000" dist="19050">
              <a:srgbClr val="000000">
                <a:alpha val="50000"/>
              </a:srgbClr>
            </a:outerShdw>
          </a:effectLst>
        </p:spPr>
      </p:pic>
      <p:sp>
        <p:nvSpPr>
          <p:cNvPr id="297" name="Google Shape;297;g75cbdff248_0_0"/>
          <p:cNvSpPr txBox="1"/>
          <p:nvPr/>
        </p:nvSpPr>
        <p:spPr>
          <a:xfrm>
            <a:off x="1882600" y="1539425"/>
            <a:ext cx="3840000" cy="109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2000">
                <a:solidFill>
                  <a:schemeClr val="dk2"/>
                </a:solidFill>
                <a:latin typeface="Helvetica Neue"/>
                <a:ea typeface="Helvetica Neue"/>
                <a:cs typeface="Helvetica Neue"/>
                <a:sym typeface="Helvetica Neue"/>
              </a:rPr>
              <a:t>Most number of crimes occured on CTA Platforms</a:t>
            </a:r>
            <a:endParaRPr sz="2000">
              <a:latin typeface="Calibri"/>
              <a:ea typeface="Calibri"/>
              <a:cs typeface="Calibri"/>
              <a:sym typeface="Calibri"/>
            </a:endParaRPr>
          </a:p>
        </p:txBody>
      </p:sp>
      <p:sp>
        <p:nvSpPr>
          <p:cNvPr id="298" name="Google Shape;298;g75cbdff248_0_0"/>
          <p:cNvSpPr txBox="1"/>
          <p:nvPr/>
        </p:nvSpPr>
        <p:spPr>
          <a:xfrm>
            <a:off x="7725750" y="1615625"/>
            <a:ext cx="4138200" cy="8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chemeClr val="dk2"/>
                </a:solidFill>
                <a:latin typeface="Helvetica Neue"/>
                <a:ea typeface="Helvetica Neue"/>
                <a:cs typeface="Helvetica Neue"/>
                <a:sym typeface="Helvetica Neue"/>
              </a:rPr>
              <a:t>Finding the top 5 types of crime</a:t>
            </a:r>
            <a:endParaRPr sz="2000">
              <a:solidFill>
                <a:schemeClr val="dk2"/>
              </a:solidFill>
              <a:latin typeface="Helvetica Neue"/>
              <a:ea typeface="Helvetica Neue"/>
              <a:cs typeface="Helvetica Neue"/>
              <a:sym typeface="Helvetica Neue"/>
            </a:endParaRPr>
          </a:p>
          <a:p>
            <a:pPr indent="0" lvl="0" marL="0" rtl="0" algn="l">
              <a:spcBef>
                <a:spcPts val="0"/>
              </a:spcBef>
              <a:spcAft>
                <a:spcPts val="0"/>
              </a:spcAft>
              <a:buNone/>
            </a:pPr>
            <a:r>
              <a:t/>
            </a:r>
            <a:endParaRPr sz="2000">
              <a:latin typeface="Calibri"/>
              <a:ea typeface="Calibri"/>
              <a:cs typeface="Calibri"/>
              <a:sym typeface="Calibri"/>
            </a:endParaRPr>
          </a:p>
        </p:txBody>
      </p:sp>
      <p:pic>
        <p:nvPicPr>
          <p:cNvPr id="299" name="Google Shape;299;g75cbdff248_0_0"/>
          <p:cNvPicPr preferRelativeResize="0"/>
          <p:nvPr/>
        </p:nvPicPr>
        <p:blipFill>
          <a:blip r:embed="rId8">
            <a:alphaModFix/>
          </a:blip>
          <a:stretch>
            <a:fillRect/>
          </a:stretch>
        </p:blipFill>
        <p:spPr>
          <a:xfrm>
            <a:off x="6858600" y="1494275"/>
            <a:ext cx="952500" cy="952500"/>
          </a:xfrm>
          <a:prstGeom prst="rect">
            <a:avLst/>
          </a:prstGeom>
          <a:noFill/>
          <a:ln>
            <a:noFill/>
          </a:ln>
        </p:spPr>
      </p:pic>
      <p:pic>
        <p:nvPicPr>
          <p:cNvPr id="300" name="Google Shape;300;g75cbdff248_0_0"/>
          <p:cNvPicPr preferRelativeResize="0"/>
          <p:nvPr/>
        </p:nvPicPr>
        <p:blipFill>
          <a:blip r:embed="rId9">
            <a:alphaModFix/>
          </a:blip>
          <a:stretch>
            <a:fillRect/>
          </a:stretch>
        </p:blipFill>
        <p:spPr>
          <a:xfrm>
            <a:off x="786325" y="1539425"/>
            <a:ext cx="952500" cy="94773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pic>
        <p:nvPicPr>
          <p:cNvPr id="305" name="Google Shape;305;g75cbdff248_0_14"/>
          <p:cNvPicPr preferRelativeResize="0"/>
          <p:nvPr/>
        </p:nvPicPr>
        <p:blipFill rotWithShape="1">
          <a:blip r:embed="rId3">
            <a:alphaModFix/>
          </a:blip>
          <a:srcRect b="32821" l="2290" r="2280" t="979"/>
          <a:stretch/>
        </p:blipFill>
        <p:spPr>
          <a:xfrm>
            <a:off x="0" y="0"/>
            <a:ext cx="12191999" cy="6858001"/>
          </a:xfrm>
          <a:prstGeom prst="rect">
            <a:avLst/>
          </a:prstGeom>
          <a:noFill/>
          <a:ln>
            <a:noFill/>
          </a:ln>
        </p:spPr>
      </p:pic>
      <p:sp>
        <p:nvSpPr>
          <p:cNvPr id="306" name="Google Shape;306;g75cbdff248_0_14"/>
          <p:cNvSpPr/>
          <p:nvPr/>
        </p:nvSpPr>
        <p:spPr>
          <a:xfrm rot="10800000">
            <a:off x="-3" y="0"/>
            <a:ext cx="12192000" cy="6858000"/>
          </a:xfrm>
          <a:prstGeom prst="rect">
            <a:avLst/>
          </a:prstGeom>
          <a:gradFill>
            <a:gsLst>
              <a:gs pos="0">
                <a:srgbClr val="FFFFFF">
                  <a:alpha val="74509"/>
                </a:srgbClr>
              </a:gs>
              <a:gs pos="73000">
                <a:srgbClr val="FFFFFF">
                  <a:alpha val="81176"/>
                </a:srgbClr>
              </a:gs>
              <a:gs pos="100000">
                <a:srgbClr val="FFFFFF">
                  <a:alpha val="81176"/>
                </a:srgbClr>
              </a:gs>
            </a:gsLst>
            <a:lin ang="0" scaled="0"/>
          </a:gradFill>
          <a:ln>
            <a:noFill/>
          </a:ln>
          <a:effectLst>
            <a:outerShdw blurRad="50800" rotWithShape="0" algn="ctr" dir="5400000" dist="50800">
              <a:schemeClr val="lt1">
                <a:alpha val="451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307" name="Google Shape;307;g75cbdff248_0_14"/>
          <p:cNvSpPr txBox="1"/>
          <p:nvPr/>
        </p:nvSpPr>
        <p:spPr>
          <a:xfrm>
            <a:off x="345440" y="325816"/>
            <a:ext cx="11518500" cy="553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1"/>
              </a:buClr>
              <a:buSzPts val="4400"/>
              <a:buFont typeface="Lemon"/>
              <a:buNone/>
            </a:pPr>
            <a:r>
              <a:rPr lang="en-US" sz="3200">
                <a:solidFill>
                  <a:schemeClr val="accent1"/>
                </a:solidFill>
                <a:latin typeface="Helvetica Neue"/>
                <a:ea typeface="Helvetica Neue"/>
                <a:cs typeface="Helvetica Neue"/>
                <a:sym typeface="Helvetica Neue"/>
              </a:rPr>
              <a:t>INSIGHTS | QUERY</a:t>
            </a:r>
            <a:endParaRPr sz="3200">
              <a:solidFill>
                <a:schemeClr val="accent1"/>
              </a:solidFill>
              <a:latin typeface="Helvetica Neue"/>
              <a:ea typeface="Helvetica Neue"/>
              <a:cs typeface="Helvetica Neue"/>
              <a:sym typeface="Helvetica Neue"/>
            </a:endParaRPr>
          </a:p>
        </p:txBody>
      </p:sp>
      <p:sp>
        <p:nvSpPr>
          <p:cNvPr id="308" name="Google Shape;308;g75cbdff248_0_14"/>
          <p:cNvSpPr/>
          <p:nvPr/>
        </p:nvSpPr>
        <p:spPr>
          <a:xfrm>
            <a:off x="0" y="350990"/>
            <a:ext cx="152400" cy="503400"/>
          </a:xfrm>
          <a:prstGeom prst="rect">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09" name="Google Shape;309;g75cbdff248_0_14"/>
          <p:cNvPicPr preferRelativeResize="0"/>
          <p:nvPr/>
        </p:nvPicPr>
        <p:blipFill>
          <a:blip r:embed="rId4">
            <a:alphaModFix/>
          </a:blip>
          <a:stretch>
            <a:fillRect/>
          </a:stretch>
        </p:blipFill>
        <p:spPr>
          <a:xfrm>
            <a:off x="1030950" y="2258300"/>
            <a:ext cx="4001625" cy="1640221"/>
          </a:xfrm>
          <a:prstGeom prst="rect">
            <a:avLst/>
          </a:prstGeom>
          <a:noFill/>
          <a:ln cap="flat" cmpd="sng" w="9525">
            <a:solidFill>
              <a:srgbClr val="D9D9D9"/>
            </a:solidFill>
            <a:prstDash val="solid"/>
            <a:round/>
            <a:headEnd len="sm" w="sm" type="none"/>
            <a:tailEnd len="sm" w="sm" type="none"/>
          </a:ln>
          <a:effectLst>
            <a:outerShdw blurRad="57150" rotWithShape="0" algn="bl" dir="5400000" dist="19050">
              <a:srgbClr val="000000">
                <a:alpha val="50000"/>
              </a:srgbClr>
            </a:outerShdw>
          </a:effectLst>
        </p:spPr>
      </p:pic>
      <p:pic>
        <p:nvPicPr>
          <p:cNvPr id="310" name="Google Shape;310;g75cbdff248_0_14"/>
          <p:cNvPicPr preferRelativeResize="0"/>
          <p:nvPr/>
        </p:nvPicPr>
        <p:blipFill>
          <a:blip r:embed="rId5">
            <a:alphaModFix/>
          </a:blip>
          <a:stretch>
            <a:fillRect/>
          </a:stretch>
        </p:blipFill>
        <p:spPr>
          <a:xfrm>
            <a:off x="7242375" y="2262525"/>
            <a:ext cx="3616792" cy="2018950"/>
          </a:xfrm>
          <a:prstGeom prst="rect">
            <a:avLst/>
          </a:prstGeom>
          <a:noFill/>
          <a:ln cap="flat" cmpd="sng" w="9525">
            <a:solidFill>
              <a:srgbClr val="D9D9D9"/>
            </a:solidFill>
            <a:prstDash val="solid"/>
            <a:round/>
            <a:headEnd len="sm" w="sm" type="none"/>
            <a:tailEnd len="sm" w="sm" type="none"/>
          </a:ln>
          <a:effectLst>
            <a:outerShdw blurRad="57150" rotWithShape="0" algn="bl" dir="5400000" dist="19050">
              <a:srgbClr val="000000">
                <a:alpha val="50000"/>
              </a:srgbClr>
            </a:outerShdw>
          </a:effectLst>
        </p:spPr>
      </p:pic>
      <p:pic>
        <p:nvPicPr>
          <p:cNvPr id="311" name="Google Shape;311;g75cbdff248_0_14"/>
          <p:cNvPicPr preferRelativeResize="0"/>
          <p:nvPr/>
        </p:nvPicPr>
        <p:blipFill>
          <a:blip r:embed="rId6">
            <a:alphaModFix/>
          </a:blip>
          <a:stretch>
            <a:fillRect/>
          </a:stretch>
        </p:blipFill>
        <p:spPr>
          <a:xfrm>
            <a:off x="1030950" y="4129075"/>
            <a:ext cx="4001625" cy="1428539"/>
          </a:xfrm>
          <a:prstGeom prst="rect">
            <a:avLst/>
          </a:prstGeom>
          <a:noFill/>
          <a:ln cap="flat" cmpd="sng" w="9525">
            <a:solidFill>
              <a:srgbClr val="D9D9D9"/>
            </a:solidFill>
            <a:prstDash val="solid"/>
            <a:round/>
            <a:headEnd len="sm" w="sm" type="none"/>
            <a:tailEnd len="sm" w="sm" type="none"/>
          </a:ln>
          <a:effectLst>
            <a:outerShdw blurRad="57150" rotWithShape="0" algn="bl" dir="5400000" dist="19050">
              <a:srgbClr val="000000">
                <a:alpha val="50000"/>
              </a:srgbClr>
            </a:outerShdw>
          </a:effectLst>
        </p:spPr>
      </p:pic>
      <p:pic>
        <p:nvPicPr>
          <p:cNvPr id="312" name="Google Shape;312;g75cbdff248_0_14"/>
          <p:cNvPicPr preferRelativeResize="0"/>
          <p:nvPr/>
        </p:nvPicPr>
        <p:blipFill>
          <a:blip r:embed="rId7">
            <a:alphaModFix/>
          </a:blip>
          <a:stretch>
            <a:fillRect/>
          </a:stretch>
        </p:blipFill>
        <p:spPr>
          <a:xfrm>
            <a:off x="7216275" y="4362875"/>
            <a:ext cx="3648225" cy="1231081"/>
          </a:xfrm>
          <a:prstGeom prst="rect">
            <a:avLst/>
          </a:prstGeom>
          <a:noFill/>
          <a:ln cap="flat" cmpd="sng" w="9525">
            <a:solidFill>
              <a:srgbClr val="D9D9D9"/>
            </a:solidFill>
            <a:prstDash val="solid"/>
            <a:round/>
            <a:headEnd len="sm" w="sm" type="none"/>
            <a:tailEnd len="sm" w="sm" type="none"/>
          </a:ln>
          <a:effectLst>
            <a:outerShdw blurRad="57150" rotWithShape="0" algn="bl" dir="5400000" dist="19050">
              <a:srgbClr val="000000">
                <a:alpha val="50000"/>
              </a:srgbClr>
            </a:outerShdw>
          </a:effectLst>
        </p:spPr>
      </p:pic>
      <p:sp>
        <p:nvSpPr>
          <p:cNvPr id="313" name="Google Shape;313;g75cbdff248_0_14"/>
          <p:cNvSpPr txBox="1"/>
          <p:nvPr/>
        </p:nvSpPr>
        <p:spPr>
          <a:xfrm>
            <a:off x="940450" y="1369525"/>
            <a:ext cx="4092000" cy="756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US" sz="2000">
                <a:solidFill>
                  <a:schemeClr val="dk2"/>
                </a:solidFill>
                <a:latin typeface="Helvetica Neue"/>
                <a:ea typeface="Helvetica Neue"/>
                <a:cs typeface="Helvetica Neue"/>
                <a:sym typeface="Helvetica Neue"/>
              </a:rPr>
              <a:t>Bus Stops with the most crime</a:t>
            </a:r>
            <a:endParaRPr sz="2000">
              <a:solidFill>
                <a:schemeClr val="dk2"/>
              </a:solidFill>
              <a:latin typeface="Helvetica Neue"/>
              <a:ea typeface="Helvetica Neue"/>
              <a:cs typeface="Helvetica Neue"/>
              <a:sym typeface="Helvetica Neue"/>
            </a:endParaRPr>
          </a:p>
          <a:p>
            <a:pPr indent="0" lvl="0" marL="0" rtl="0" algn="ctr">
              <a:lnSpc>
                <a:spcPct val="115000"/>
              </a:lnSpc>
              <a:spcBef>
                <a:spcPts val="0"/>
              </a:spcBef>
              <a:spcAft>
                <a:spcPts val="0"/>
              </a:spcAft>
              <a:buClr>
                <a:schemeClr val="dk1"/>
              </a:buClr>
              <a:buSzPts val="1100"/>
              <a:buFont typeface="Arial"/>
              <a:buNone/>
            </a:pPr>
            <a:r>
              <a:t/>
            </a:r>
            <a:endParaRPr sz="2000">
              <a:latin typeface="Calibri"/>
              <a:ea typeface="Calibri"/>
              <a:cs typeface="Calibri"/>
              <a:sym typeface="Calibri"/>
            </a:endParaRPr>
          </a:p>
        </p:txBody>
      </p:sp>
      <p:sp>
        <p:nvSpPr>
          <p:cNvPr id="314" name="Google Shape;314;g75cbdff248_0_14"/>
          <p:cNvSpPr txBox="1"/>
          <p:nvPr/>
        </p:nvSpPr>
        <p:spPr>
          <a:xfrm>
            <a:off x="6976700" y="838525"/>
            <a:ext cx="5065200" cy="113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2000">
              <a:solidFill>
                <a:schemeClr val="dk2"/>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US" sz="2000">
                <a:solidFill>
                  <a:schemeClr val="dk2"/>
                </a:solidFill>
                <a:latin typeface="Helvetica Neue"/>
                <a:ea typeface="Helvetica Neue"/>
                <a:cs typeface="Helvetica Neue"/>
                <a:sym typeface="Helvetica Neue"/>
              </a:rPr>
              <a:t>Holiday with the most crime (2019)</a:t>
            </a:r>
            <a:endParaRPr sz="2000">
              <a:solidFill>
                <a:schemeClr val="dk2"/>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2000">
              <a:latin typeface="Calibri"/>
              <a:ea typeface="Calibri"/>
              <a:cs typeface="Calibri"/>
              <a:sym typeface="Calibri"/>
            </a:endParaRPr>
          </a:p>
        </p:txBody>
      </p:sp>
      <p:sp>
        <p:nvSpPr>
          <p:cNvPr id="315" name="Google Shape;315;g75cbdff248_0_14"/>
          <p:cNvSpPr txBox="1"/>
          <p:nvPr/>
        </p:nvSpPr>
        <p:spPr>
          <a:xfrm>
            <a:off x="7307000" y="1666025"/>
            <a:ext cx="4001700" cy="50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US" sz="1800">
                <a:solidFill>
                  <a:schemeClr val="dk2"/>
                </a:solidFill>
                <a:latin typeface="Helvetica Neue"/>
                <a:ea typeface="Helvetica Neue"/>
                <a:cs typeface="Helvetica Neue"/>
                <a:sym typeface="Helvetica Neue"/>
              </a:rPr>
              <a:t>Average Crimes per day: </a:t>
            </a:r>
            <a:r>
              <a:rPr b="1" lang="en-US" sz="1800">
                <a:solidFill>
                  <a:schemeClr val="dk2"/>
                </a:solidFill>
                <a:latin typeface="Helvetica Neue"/>
                <a:ea typeface="Helvetica Neue"/>
                <a:cs typeface="Helvetica Neue"/>
                <a:sym typeface="Helvetica Neue"/>
              </a:rPr>
              <a:t>14.85 </a:t>
            </a:r>
            <a:endParaRPr b="1" sz="1800">
              <a:solidFill>
                <a:schemeClr val="dk2"/>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316" name="Google Shape;316;g75cbdff248_0_14"/>
          <p:cNvPicPr preferRelativeResize="0"/>
          <p:nvPr/>
        </p:nvPicPr>
        <p:blipFill>
          <a:blip r:embed="rId8">
            <a:alphaModFix/>
          </a:blip>
          <a:stretch>
            <a:fillRect/>
          </a:stretch>
        </p:blipFill>
        <p:spPr>
          <a:xfrm>
            <a:off x="7781625" y="6051850"/>
            <a:ext cx="402300" cy="402300"/>
          </a:xfrm>
          <a:prstGeom prst="rect">
            <a:avLst/>
          </a:prstGeom>
          <a:noFill/>
          <a:ln>
            <a:noFill/>
          </a:ln>
        </p:spPr>
      </p:pic>
      <p:sp>
        <p:nvSpPr>
          <p:cNvPr id="317" name="Google Shape;317;g75cbdff248_0_14"/>
          <p:cNvSpPr txBox="1"/>
          <p:nvPr/>
        </p:nvSpPr>
        <p:spPr>
          <a:xfrm>
            <a:off x="7913175" y="6026950"/>
            <a:ext cx="2427600" cy="503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US" sz="1800">
                <a:solidFill>
                  <a:schemeClr val="dk2"/>
                </a:solidFill>
                <a:latin typeface="Helvetica Neue"/>
                <a:ea typeface="Helvetica Neue"/>
                <a:cs typeface="Helvetica Neue"/>
                <a:sym typeface="Helvetica Neue"/>
              </a:rPr>
              <a:t>Memorial Day </a:t>
            </a:r>
            <a:endParaRPr>
              <a:latin typeface="Calibri"/>
              <a:ea typeface="Calibri"/>
              <a:cs typeface="Calibri"/>
              <a:sym typeface="Calibri"/>
            </a:endParaRPr>
          </a:p>
        </p:txBody>
      </p:sp>
      <p:sp>
        <p:nvSpPr>
          <p:cNvPr id="318" name="Google Shape;318;g75cbdff248_0_14"/>
          <p:cNvSpPr txBox="1"/>
          <p:nvPr/>
        </p:nvSpPr>
        <p:spPr>
          <a:xfrm>
            <a:off x="2030050" y="6051850"/>
            <a:ext cx="1878600" cy="50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800">
                <a:solidFill>
                  <a:schemeClr val="dk2"/>
                </a:solidFill>
                <a:latin typeface="Helvetica Neue"/>
                <a:ea typeface="Helvetica Neue"/>
                <a:cs typeface="Helvetica Neue"/>
                <a:sym typeface="Helvetica Neue"/>
              </a:rPr>
              <a:t>24 - Wentworth </a:t>
            </a:r>
            <a:endParaRPr>
              <a:latin typeface="Calibri"/>
              <a:ea typeface="Calibri"/>
              <a:cs typeface="Calibri"/>
              <a:sym typeface="Calibri"/>
            </a:endParaRPr>
          </a:p>
        </p:txBody>
      </p:sp>
      <p:pic>
        <p:nvPicPr>
          <p:cNvPr id="319" name="Google Shape;319;g75cbdff248_0_14"/>
          <p:cNvPicPr preferRelativeResize="0"/>
          <p:nvPr/>
        </p:nvPicPr>
        <p:blipFill>
          <a:blip r:embed="rId8">
            <a:alphaModFix/>
          </a:blip>
          <a:stretch>
            <a:fillRect/>
          </a:stretch>
        </p:blipFill>
        <p:spPr>
          <a:xfrm>
            <a:off x="10014675" y="6077500"/>
            <a:ext cx="402300" cy="402300"/>
          </a:xfrm>
          <a:prstGeom prst="rect">
            <a:avLst/>
          </a:prstGeom>
          <a:noFill/>
          <a:ln>
            <a:noFill/>
          </a:ln>
        </p:spPr>
      </p:pic>
      <p:pic>
        <p:nvPicPr>
          <p:cNvPr id="320" name="Google Shape;320;g75cbdff248_0_14"/>
          <p:cNvPicPr preferRelativeResize="0"/>
          <p:nvPr/>
        </p:nvPicPr>
        <p:blipFill>
          <a:blip r:embed="rId9">
            <a:alphaModFix/>
          </a:blip>
          <a:stretch>
            <a:fillRect/>
          </a:stretch>
        </p:blipFill>
        <p:spPr>
          <a:xfrm>
            <a:off x="3908650" y="6000038"/>
            <a:ext cx="557225" cy="557225"/>
          </a:xfrm>
          <a:prstGeom prst="rect">
            <a:avLst/>
          </a:prstGeom>
          <a:noFill/>
          <a:ln>
            <a:noFill/>
          </a:ln>
        </p:spPr>
      </p:pic>
      <p:pic>
        <p:nvPicPr>
          <p:cNvPr id="321" name="Google Shape;321;g75cbdff248_0_14"/>
          <p:cNvPicPr preferRelativeResize="0"/>
          <p:nvPr/>
        </p:nvPicPr>
        <p:blipFill>
          <a:blip r:embed="rId9">
            <a:alphaModFix/>
          </a:blip>
          <a:stretch>
            <a:fillRect/>
          </a:stretch>
        </p:blipFill>
        <p:spPr>
          <a:xfrm>
            <a:off x="1472825" y="6024925"/>
            <a:ext cx="557225" cy="557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pic>
        <p:nvPicPr>
          <p:cNvPr id="93" name="Google Shape;93;g6bfc1c3673_0_1"/>
          <p:cNvPicPr preferRelativeResize="0"/>
          <p:nvPr/>
        </p:nvPicPr>
        <p:blipFill rotWithShape="1">
          <a:blip r:embed="rId3">
            <a:alphaModFix/>
          </a:blip>
          <a:srcRect b="32821" l="2290" r="2280" t="979"/>
          <a:stretch/>
        </p:blipFill>
        <p:spPr>
          <a:xfrm>
            <a:off x="0" y="0"/>
            <a:ext cx="12191999" cy="6858001"/>
          </a:xfrm>
          <a:prstGeom prst="rect">
            <a:avLst/>
          </a:prstGeom>
          <a:noFill/>
          <a:ln>
            <a:noFill/>
          </a:ln>
        </p:spPr>
      </p:pic>
      <p:sp>
        <p:nvSpPr>
          <p:cNvPr id="94" name="Google Shape;94;g6bfc1c3673_0_1"/>
          <p:cNvSpPr/>
          <p:nvPr/>
        </p:nvSpPr>
        <p:spPr>
          <a:xfrm rot="10800000">
            <a:off x="-3" y="0"/>
            <a:ext cx="12192000" cy="6858000"/>
          </a:xfrm>
          <a:prstGeom prst="rect">
            <a:avLst/>
          </a:prstGeom>
          <a:gradFill>
            <a:gsLst>
              <a:gs pos="0">
                <a:srgbClr val="FFFFFF">
                  <a:alpha val="74509"/>
                </a:srgbClr>
              </a:gs>
              <a:gs pos="73000">
                <a:srgbClr val="FFFFFF">
                  <a:alpha val="81176"/>
                </a:srgbClr>
              </a:gs>
              <a:gs pos="100000">
                <a:srgbClr val="FFFFFF">
                  <a:alpha val="81176"/>
                </a:srgbClr>
              </a:gs>
            </a:gsLst>
            <a:lin ang="0" scaled="0"/>
          </a:gradFill>
          <a:ln>
            <a:noFill/>
          </a:ln>
          <a:effectLst>
            <a:outerShdw blurRad="50800" rotWithShape="0" algn="ctr" dir="5400000" dist="50800">
              <a:schemeClr val="lt1">
                <a:alpha val="451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95" name="Google Shape;95;g6bfc1c3673_0_1"/>
          <p:cNvSpPr txBox="1"/>
          <p:nvPr/>
        </p:nvSpPr>
        <p:spPr>
          <a:xfrm>
            <a:off x="345440" y="325816"/>
            <a:ext cx="11518500" cy="553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4400"/>
              <a:buFont typeface="Lemon"/>
              <a:buNone/>
            </a:pPr>
            <a:r>
              <a:rPr lang="en-US" sz="3200">
                <a:solidFill>
                  <a:schemeClr val="accent1"/>
                </a:solidFill>
                <a:latin typeface="Helvetica Neue"/>
                <a:ea typeface="Helvetica Neue"/>
                <a:cs typeface="Helvetica Neue"/>
                <a:sym typeface="Helvetica Neue"/>
              </a:rPr>
              <a:t>AGENDA</a:t>
            </a:r>
            <a:endParaRPr b="0" i="0" sz="1050" u="none" cap="none" strike="noStrike">
              <a:solidFill>
                <a:schemeClr val="accent1"/>
              </a:solidFill>
              <a:latin typeface="Helvetica Neue"/>
              <a:ea typeface="Helvetica Neue"/>
              <a:cs typeface="Helvetica Neue"/>
              <a:sym typeface="Helvetica Neue"/>
            </a:endParaRPr>
          </a:p>
        </p:txBody>
      </p:sp>
      <p:sp>
        <p:nvSpPr>
          <p:cNvPr id="96" name="Google Shape;96;g6bfc1c3673_0_1"/>
          <p:cNvSpPr/>
          <p:nvPr/>
        </p:nvSpPr>
        <p:spPr>
          <a:xfrm>
            <a:off x="0" y="350990"/>
            <a:ext cx="152400" cy="503400"/>
          </a:xfrm>
          <a:prstGeom prst="rect">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7" name="Google Shape;97;g6bfc1c3673_0_1"/>
          <p:cNvSpPr txBox="1"/>
          <p:nvPr/>
        </p:nvSpPr>
        <p:spPr>
          <a:xfrm>
            <a:off x="1047525" y="1342650"/>
            <a:ext cx="10745700" cy="4831500"/>
          </a:xfrm>
          <a:prstGeom prst="rect">
            <a:avLst/>
          </a:prstGeom>
          <a:noFill/>
          <a:ln>
            <a:noFill/>
          </a:ln>
        </p:spPr>
        <p:txBody>
          <a:bodyPr anchorCtr="0" anchor="ctr" bIns="0" lIns="0" spcFirstLastPara="1" rIns="0" wrap="square" tIns="0">
            <a:noAutofit/>
          </a:bodyPr>
          <a:lstStyle/>
          <a:p>
            <a:pPr indent="-381000" lvl="0" marL="457200" marR="0" rtl="0" algn="l">
              <a:lnSpc>
                <a:spcPct val="150000"/>
              </a:lnSpc>
              <a:spcBef>
                <a:spcPts val="1000"/>
              </a:spcBef>
              <a:spcAft>
                <a:spcPts val="0"/>
              </a:spcAft>
              <a:buClr>
                <a:schemeClr val="accent1"/>
              </a:buClr>
              <a:buSzPts val="2400"/>
              <a:buFont typeface="Arial"/>
              <a:buAutoNum type="arabicPeriod"/>
            </a:pPr>
            <a:r>
              <a:rPr lang="en-US" sz="2400">
                <a:solidFill>
                  <a:schemeClr val="dk2"/>
                </a:solidFill>
                <a:latin typeface="Helvetica Neue"/>
                <a:ea typeface="Helvetica Neue"/>
                <a:cs typeface="Helvetica Neue"/>
                <a:sym typeface="Helvetica Neue"/>
              </a:rPr>
              <a:t>Executive Summary &amp; </a:t>
            </a:r>
            <a:r>
              <a:rPr lang="en-US" sz="2400">
                <a:solidFill>
                  <a:schemeClr val="dk2"/>
                </a:solidFill>
                <a:latin typeface="Helvetica Neue"/>
                <a:ea typeface="Helvetica Neue"/>
                <a:cs typeface="Helvetica Neue"/>
                <a:sym typeface="Helvetica Neue"/>
              </a:rPr>
              <a:t>Business Case</a:t>
            </a:r>
            <a:endParaRPr sz="2400">
              <a:solidFill>
                <a:schemeClr val="dk2"/>
              </a:solidFill>
              <a:latin typeface="Helvetica Neue"/>
              <a:ea typeface="Helvetica Neue"/>
              <a:cs typeface="Helvetica Neue"/>
              <a:sym typeface="Helvetica Neue"/>
            </a:endParaRPr>
          </a:p>
          <a:p>
            <a:pPr indent="-381000" lvl="0" marL="457200" marR="0" rtl="0" algn="l">
              <a:lnSpc>
                <a:spcPct val="150000"/>
              </a:lnSpc>
              <a:spcBef>
                <a:spcPts val="1000"/>
              </a:spcBef>
              <a:spcAft>
                <a:spcPts val="0"/>
              </a:spcAft>
              <a:buClr>
                <a:schemeClr val="accent1"/>
              </a:buClr>
              <a:buSzPts val="2400"/>
              <a:buFont typeface="Arial"/>
              <a:buAutoNum type="arabicPeriod"/>
            </a:pPr>
            <a:r>
              <a:rPr lang="en-US" sz="2400">
                <a:solidFill>
                  <a:schemeClr val="dk2"/>
                </a:solidFill>
                <a:latin typeface="Helvetica Neue"/>
                <a:ea typeface="Helvetica Neue"/>
                <a:cs typeface="Helvetica Neue"/>
                <a:sym typeface="Helvetica Neue"/>
              </a:rPr>
              <a:t>Data Overview &amp; Preparation</a:t>
            </a:r>
            <a:endParaRPr sz="2400">
              <a:solidFill>
                <a:schemeClr val="dk2"/>
              </a:solidFill>
              <a:latin typeface="Helvetica Neue"/>
              <a:ea typeface="Helvetica Neue"/>
              <a:cs typeface="Helvetica Neue"/>
              <a:sym typeface="Helvetica Neue"/>
            </a:endParaRPr>
          </a:p>
          <a:p>
            <a:pPr indent="-381000" lvl="0" marL="457200" marR="0" rtl="0" algn="l">
              <a:lnSpc>
                <a:spcPct val="150000"/>
              </a:lnSpc>
              <a:spcBef>
                <a:spcPts val="1000"/>
              </a:spcBef>
              <a:spcAft>
                <a:spcPts val="0"/>
              </a:spcAft>
              <a:buClr>
                <a:schemeClr val="accent1"/>
              </a:buClr>
              <a:buSzPts val="2400"/>
              <a:buFont typeface="Arial"/>
              <a:buAutoNum type="arabicPeriod"/>
            </a:pPr>
            <a:r>
              <a:rPr lang="en-US" sz="2400">
                <a:solidFill>
                  <a:schemeClr val="dk2"/>
                </a:solidFill>
                <a:latin typeface="Helvetica Neue"/>
                <a:ea typeface="Helvetica Neue"/>
                <a:cs typeface="Helvetica Neue"/>
                <a:sym typeface="Helvetica Neue"/>
              </a:rPr>
              <a:t>Database Design</a:t>
            </a:r>
            <a:endParaRPr sz="2400">
              <a:solidFill>
                <a:schemeClr val="dk2"/>
              </a:solidFill>
              <a:latin typeface="Helvetica Neue"/>
              <a:ea typeface="Helvetica Neue"/>
              <a:cs typeface="Helvetica Neue"/>
              <a:sym typeface="Helvetica Neue"/>
            </a:endParaRPr>
          </a:p>
          <a:p>
            <a:pPr indent="-381000" lvl="0" marL="457200" marR="0" rtl="0" algn="l">
              <a:lnSpc>
                <a:spcPct val="150000"/>
              </a:lnSpc>
              <a:spcBef>
                <a:spcPts val="1000"/>
              </a:spcBef>
              <a:spcAft>
                <a:spcPts val="0"/>
              </a:spcAft>
              <a:buClr>
                <a:schemeClr val="accent1"/>
              </a:buClr>
              <a:buSzPts val="2400"/>
              <a:buFont typeface="Arial"/>
              <a:buAutoNum type="arabicPeriod"/>
            </a:pPr>
            <a:r>
              <a:rPr lang="en-US" sz="2400">
                <a:solidFill>
                  <a:schemeClr val="dk2"/>
                </a:solidFill>
                <a:latin typeface="Helvetica Neue"/>
                <a:ea typeface="Helvetica Neue"/>
                <a:cs typeface="Helvetica Neue"/>
                <a:sym typeface="Helvetica Neue"/>
              </a:rPr>
              <a:t>Solution Architecture</a:t>
            </a:r>
            <a:endParaRPr sz="2400">
              <a:solidFill>
                <a:schemeClr val="dk2"/>
              </a:solidFill>
              <a:latin typeface="Helvetica Neue"/>
              <a:ea typeface="Helvetica Neue"/>
              <a:cs typeface="Helvetica Neue"/>
              <a:sym typeface="Helvetica Neue"/>
            </a:endParaRPr>
          </a:p>
          <a:p>
            <a:pPr indent="-381000" lvl="0" marL="457200" marR="0" rtl="0" algn="l">
              <a:lnSpc>
                <a:spcPct val="150000"/>
              </a:lnSpc>
              <a:spcBef>
                <a:spcPts val="1000"/>
              </a:spcBef>
              <a:spcAft>
                <a:spcPts val="0"/>
              </a:spcAft>
              <a:buClr>
                <a:schemeClr val="accent1"/>
              </a:buClr>
              <a:buSzPts val="2400"/>
              <a:buFont typeface="Arial"/>
              <a:buAutoNum type="arabicPeriod"/>
            </a:pPr>
            <a:r>
              <a:rPr lang="en-US" sz="2400">
                <a:solidFill>
                  <a:schemeClr val="dk2"/>
                </a:solidFill>
                <a:latin typeface="Helvetica Neue"/>
                <a:ea typeface="Helvetica Neue"/>
                <a:cs typeface="Helvetica Neue"/>
                <a:sym typeface="Helvetica Neue"/>
              </a:rPr>
              <a:t>Data Analysis &amp; Analytics Dashboard</a:t>
            </a:r>
            <a:endParaRPr sz="2400">
              <a:solidFill>
                <a:schemeClr val="dk2"/>
              </a:solidFill>
              <a:latin typeface="Helvetica Neue"/>
              <a:ea typeface="Helvetica Neue"/>
              <a:cs typeface="Helvetica Neue"/>
              <a:sym typeface="Helvetica Neue"/>
            </a:endParaRPr>
          </a:p>
          <a:p>
            <a:pPr indent="-381000" lvl="0" marL="457200" marR="0" rtl="0" algn="l">
              <a:lnSpc>
                <a:spcPct val="150000"/>
              </a:lnSpc>
              <a:spcBef>
                <a:spcPts val="1000"/>
              </a:spcBef>
              <a:spcAft>
                <a:spcPts val="0"/>
              </a:spcAft>
              <a:buClr>
                <a:schemeClr val="accent1"/>
              </a:buClr>
              <a:buSzPts val="2400"/>
              <a:buFont typeface="Arial"/>
              <a:buAutoNum type="arabicPeriod"/>
            </a:pPr>
            <a:r>
              <a:rPr lang="en-US" sz="2400">
                <a:solidFill>
                  <a:schemeClr val="dk2"/>
                </a:solidFill>
                <a:latin typeface="Helvetica Neue"/>
                <a:ea typeface="Helvetica Neue"/>
                <a:cs typeface="Helvetica Neue"/>
                <a:sym typeface="Helvetica Neue"/>
              </a:rPr>
              <a:t>Conclusions</a:t>
            </a:r>
            <a:endParaRPr sz="2400">
              <a:solidFill>
                <a:schemeClr val="dk2"/>
              </a:solidFill>
              <a:latin typeface="Helvetica Neue"/>
              <a:ea typeface="Helvetica Neue"/>
              <a:cs typeface="Helvetica Neue"/>
              <a:sym typeface="Helvetica Neu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pic>
        <p:nvPicPr>
          <p:cNvPr id="326" name="Google Shape;326;g6c0f374e77_0_34"/>
          <p:cNvPicPr preferRelativeResize="0"/>
          <p:nvPr/>
        </p:nvPicPr>
        <p:blipFill rotWithShape="1">
          <a:blip r:embed="rId3">
            <a:alphaModFix/>
          </a:blip>
          <a:srcRect b="32821" l="2290" r="2280" t="979"/>
          <a:stretch/>
        </p:blipFill>
        <p:spPr>
          <a:xfrm>
            <a:off x="0" y="0"/>
            <a:ext cx="12191999" cy="6858001"/>
          </a:xfrm>
          <a:prstGeom prst="rect">
            <a:avLst/>
          </a:prstGeom>
          <a:noFill/>
          <a:ln>
            <a:noFill/>
          </a:ln>
        </p:spPr>
      </p:pic>
      <p:sp>
        <p:nvSpPr>
          <p:cNvPr id="327" name="Google Shape;327;g6c0f374e77_0_34"/>
          <p:cNvSpPr/>
          <p:nvPr/>
        </p:nvSpPr>
        <p:spPr>
          <a:xfrm rot="10800000">
            <a:off x="-3" y="0"/>
            <a:ext cx="12192000" cy="6858000"/>
          </a:xfrm>
          <a:prstGeom prst="rect">
            <a:avLst/>
          </a:prstGeom>
          <a:gradFill>
            <a:gsLst>
              <a:gs pos="0">
                <a:srgbClr val="FFFFFF">
                  <a:alpha val="74509"/>
                </a:srgbClr>
              </a:gs>
              <a:gs pos="73000">
                <a:srgbClr val="FFFFFF">
                  <a:alpha val="81176"/>
                </a:srgbClr>
              </a:gs>
              <a:gs pos="100000">
                <a:srgbClr val="FFFFFF">
                  <a:alpha val="81176"/>
                </a:srgbClr>
              </a:gs>
            </a:gsLst>
            <a:lin ang="0" scaled="0"/>
          </a:gradFill>
          <a:ln>
            <a:noFill/>
          </a:ln>
          <a:effectLst>
            <a:outerShdw blurRad="50800" rotWithShape="0" algn="ctr" dir="5400000" dist="50800">
              <a:schemeClr val="lt1">
                <a:alpha val="451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328" name="Google Shape;328;g6c0f374e77_0_34"/>
          <p:cNvSpPr txBox="1"/>
          <p:nvPr/>
        </p:nvSpPr>
        <p:spPr>
          <a:xfrm>
            <a:off x="345440" y="325816"/>
            <a:ext cx="11518500" cy="553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4400"/>
              <a:buFont typeface="Lemon"/>
              <a:buNone/>
            </a:pPr>
            <a:r>
              <a:rPr lang="en-US" sz="3200">
                <a:solidFill>
                  <a:schemeClr val="accent1"/>
                </a:solidFill>
                <a:latin typeface="Helvetica Neue"/>
                <a:ea typeface="Helvetica Neue"/>
                <a:cs typeface="Helvetica Neue"/>
                <a:sym typeface="Helvetica Neue"/>
              </a:rPr>
              <a:t>INSIGHTS | VISUAL  </a:t>
            </a:r>
            <a:r>
              <a:rPr lang="en-US" sz="2400">
                <a:solidFill>
                  <a:srgbClr val="666666"/>
                </a:solidFill>
                <a:latin typeface="Helvetica Neue"/>
                <a:ea typeface="Helvetica Neue"/>
                <a:cs typeface="Helvetica Neue"/>
                <a:sym typeface="Helvetica Neue"/>
              </a:rPr>
              <a:t>Taking the train in Chicago</a:t>
            </a:r>
            <a:endParaRPr b="0" i="0" sz="2400" u="none" cap="none" strike="noStrike">
              <a:solidFill>
                <a:srgbClr val="666666"/>
              </a:solidFill>
              <a:latin typeface="Helvetica Neue"/>
              <a:ea typeface="Helvetica Neue"/>
              <a:cs typeface="Helvetica Neue"/>
              <a:sym typeface="Helvetica Neue"/>
            </a:endParaRPr>
          </a:p>
        </p:txBody>
      </p:sp>
      <p:sp>
        <p:nvSpPr>
          <p:cNvPr id="329" name="Google Shape;329;g6c0f374e77_0_34"/>
          <p:cNvSpPr/>
          <p:nvPr/>
        </p:nvSpPr>
        <p:spPr>
          <a:xfrm>
            <a:off x="0" y="350990"/>
            <a:ext cx="152400" cy="503400"/>
          </a:xfrm>
          <a:prstGeom prst="rect">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aphicFrame>
        <p:nvGraphicFramePr>
          <p:cNvPr id="330" name="Google Shape;330;g6c0f374e77_0_34"/>
          <p:cNvGraphicFramePr/>
          <p:nvPr/>
        </p:nvGraphicFramePr>
        <p:xfrm>
          <a:off x="228600" y="1343713"/>
          <a:ext cx="3000000" cy="3000000"/>
        </p:xfrm>
        <a:graphic>
          <a:graphicData uri="http://schemas.openxmlformats.org/drawingml/2006/table">
            <a:tbl>
              <a:tblPr>
                <a:noFill/>
                <a:tableStyleId>{120C7D8C-5EDE-4227-A18A-66B71C03B923}</a:tableStyleId>
              </a:tblPr>
              <a:tblGrid>
                <a:gridCol w="5838125"/>
                <a:gridCol w="5948525"/>
              </a:tblGrid>
              <a:tr h="1314700">
                <a:tc gridSpan="2">
                  <a:txBody>
                    <a:bodyPr/>
                    <a:lstStyle/>
                    <a:p>
                      <a:pPr indent="0" lvl="0" marL="0" rtl="0" algn="l">
                        <a:lnSpc>
                          <a:spcPct val="115000"/>
                        </a:lnSpc>
                        <a:spcBef>
                          <a:spcPts val="0"/>
                        </a:spcBef>
                        <a:spcAft>
                          <a:spcPts val="0"/>
                        </a:spcAft>
                        <a:buNone/>
                      </a:pPr>
                      <a:r>
                        <a:rPr lang="en-US" sz="2000">
                          <a:solidFill>
                            <a:schemeClr val="dk2"/>
                          </a:solidFill>
                          <a:latin typeface="Helvetica Neue"/>
                          <a:ea typeface="Helvetica Neue"/>
                          <a:cs typeface="Helvetica Neue"/>
                          <a:sym typeface="Helvetica Neue"/>
                        </a:rPr>
                        <a:t>                        Riskiest areas for Train Riders: </a:t>
                      </a:r>
                      <a:r>
                        <a:rPr lang="en-US" sz="2000">
                          <a:solidFill>
                            <a:schemeClr val="dk2"/>
                          </a:solidFill>
                          <a:latin typeface="Helvetica Neue"/>
                          <a:ea typeface="Helvetica Neue"/>
                          <a:cs typeface="Helvetica Neue"/>
                          <a:sym typeface="Helvetica Neue"/>
                        </a:rPr>
                        <a:t>The </a:t>
                      </a:r>
                      <a:r>
                        <a:rPr b="1" lang="en-US" sz="2000">
                          <a:solidFill>
                            <a:schemeClr val="dk2"/>
                          </a:solidFill>
                          <a:latin typeface="Helvetica Neue"/>
                          <a:ea typeface="Helvetica Neue"/>
                          <a:cs typeface="Helvetica Neue"/>
                          <a:sym typeface="Helvetica Neue"/>
                        </a:rPr>
                        <a:t>downtown area, the south and west side </a:t>
                      </a:r>
                      <a:endParaRPr sz="2000">
                        <a:solidFill>
                          <a:schemeClr val="dk2"/>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2"/>
                        </a:solidFill>
                        <a:latin typeface="Helvetica Neue"/>
                        <a:ea typeface="Helvetica Neue"/>
                        <a:cs typeface="Helvetica Neue"/>
                        <a:sym typeface="Helvetica Neue"/>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hMerge="1"/>
              </a:tr>
              <a:tr h="459000">
                <a:tc>
                  <a:txBody>
                    <a:bodyPr/>
                    <a:lstStyle/>
                    <a:p>
                      <a:pPr indent="0" lvl="0" marL="0" rtl="0" algn="l">
                        <a:spcBef>
                          <a:spcPts val="0"/>
                        </a:spcBef>
                        <a:spcAft>
                          <a:spcPts val="0"/>
                        </a:spcAft>
                        <a:buNone/>
                      </a:pPr>
                      <a:r>
                        <a:rPr lang="en-US" sz="1800">
                          <a:solidFill>
                            <a:schemeClr val="accent1"/>
                          </a:solidFill>
                          <a:latin typeface="Helvetica Neue"/>
                          <a:ea typeface="Helvetica Neue"/>
                          <a:cs typeface="Helvetica Neue"/>
                          <a:sym typeface="Helvetica Neue"/>
                        </a:rPr>
                        <a:t>All train-related crimes</a:t>
                      </a:r>
                      <a:endParaRPr sz="1800">
                        <a:solidFill>
                          <a:schemeClr val="accent1"/>
                        </a:solidFill>
                        <a:latin typeface="Helvetica Neue"/>
                        <a:ea typeface="Helvetica Neue"/>
                        <a:cs typeface="Helvetica Neue"/>
                        <a:sym typeface="Helvetica Neue"/>
                      </a:endParaRPr>
                    </a:p>
                  </a:txBody>
                  <a:tcPr marT="91425" marB="91425" marR="91425" marL="91425" anchor="b">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sz="1800">
                          <a:solidFill>
                            <a:schemeClr val="accent1"/>
                          </a:solidFill>
                          <a:latin typeface="Helvetica Neue"/>
                          <a:ea typeface="Helvetica Neue"/>
                          <a:cs typeface="Helvetica Neue"/>
                          <a:sym typeface="Helvetica Neue"/>
                        </a:rPr>
                        <a:t>Tr</a:t>
                      </a:r>
                      <a:r>
                        <a:rPr lang="en-US" sz="1800">
                          <a:solidFill>
                            <a:schemeClr val="accent1"/>
                          </a:solidFill>
                          <a:latin typeface="Helvetica Neue"/>
                          <a:ea typeface="Helvetica Neue"/>
                          <a:cs typeface="Helvetica Neue"/>
                          <a:sym typeface="Helvetica Neue"/>
                        </a:rPr>
                        <a:t>ain-related crimes excluding downtown (outlier)</a:t>
                      </a:r>
                      <a:endParaRPr sz="1800">
                        <a:solidFill>
                          <a:schemeClr val="accent1"/>
                        </a:solidFill>
                        <a:latin typeface="Helvetica Neue"/>
                        <a:ea typeface="Helvetica Neue"/>
                        <a:cs typeface="Helvetica Neue"/>
                        <a:sym typeface="Helvetica Neue"/>
                      </a:endParaRPr>
                    </a:p>
                  </a:txBody>
                  <a:tcPr marT="91425" marB="91425" marR="91425" marL="91425" anchor="b">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331" name="Google Shape;331;g6c0f374e77_0_34"/>
          <p:cNvPicPr preferRelativeResize="0"/>
          <p:nvPr/>
        </p:nvPicPr>
        <p:blipFill>
          <a:blip r:embed="rId4">
            <a:alphaModFix/>
          </a:blip>
          <a:stretch>
            <a:fillRect/>
          </a:stretch>
        </p:blipFill>
        <p:spPr>
          <a:xfrm>
            <a:off x="152401" y="3018975"/>
            <a:ext cx="5787152" cy="3577050"/>
          </a:xfrm>
          <a:prstGeom prst="rect">
            <a:avLst/>
          </a:prstGeom>
          <a:noFill/>
          <a:ln>
            <a:noFill/>
          </a:ln>
        </p:spPr>
      </p:pic>
      <p:pic>
        <p:nvPicPr>
          <p:cNvPr id="332" name="Google Shape;332;g6c0f374e77_0_34"/>
          <p:cNvPicPr preferRelativeResize="0"/>
          <p:nvPr/>
        </p:nvPicPr>
        <p:blipFill>
          <a:blip r:embed="rId5">
            <a:alphaModFix/>
          </a:blip>
          <a:stretch>
            <a:fillRect/>
          </a:stretch>
        </p:blipFill>
        <p:spPr>
          <a:xfrm>
            <a:off x="6110125" y="3018975"/>
            <a:ext cx="5753824" cy="3577051"/>
          </a:xfrm>
          <a:prstGeom prst="rect">
            <a:avLst/>
          </a:prstGeom>
          <a:noFill/>
          <a:ln>
            <a:noFill/>
          </a:ln>
        </p:spPr>
      </p:pic>
      <p:pic>
        <p:nvPicPr>
          <p:cNvPr id="333" name="Google Shape;333;g6c0f374e77_0_34"/>
          <p:cNvPicPr preferRelativeResize="0"/>
          <p:nvPr/>
        </p:nvPicPr>
        <p:blipFill>
          <a:blip r:embed="rId6">
            <a:alphaModFix/>
          </a:blip>
          <a:stretch>
            <a:fillRect/>
          </a:stretch>
        </p:blipFill>
        <p:spPr>
          <a:xfrm>
            <a:off x="-76200" y="703950"/>
            <a:ext cx="1773700" cy="1773700"/>
          </a:xfrm>
          <a:prstGeom prst="rect">
            <a:avLst/>
          </a:prstGeom>
          <a:noFill/>
          <a:ln>
            <a:noFill/>
          </a:ln>
        </p:spPr>
      </p:pic>
      <p:sp>
        <p:nvSpPr>
          <p:cNvPr id="334" name="Google Shape;334;g6c0f374e77_0_34"/>
          <p:cNvSpPr txBox="1"/>
          <p:nvPr/>
        </p:nvSpPr>
        <p:spPr>
          <a:xfrm>
            <a:off x="9048000" y="6515825"/>
            <a:ext cx="31440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accent1"/>
                </a:solidFill>
                <a:latin typeface="Helvetica Neue"/>
                <a:ea typeface="Helvetica Neue"/>
                <a:cs typeface="Helvetica Neue"/>
                <a:sym typeface="Helvetica Neue"/>
              </a:rPr>
              <a:t>                       Crime (2001 - present)</a:t>
            </a:r>
            <a:endParaRPr>
              <a:latin typeface="Calibri"/>
              <a:ea typeface="Calibri"/>
              <a:cs typeface="Calibri"/>
              <a:sym typeface="Calibri"/>
            </a:endParaRPr>
          </a:p>
        </p:txBody>
      </p:sp>
      <p:pic>
        <p:nvPicPr>
          <p:cNvPr id="335" name="Google Shape;335;g6c0f374e77_0_34"/>
          <p:cNvPicPr preferRelativeResize="0"/>
          <p:nvPr/>
        </p:nvPicPr>
        <p:blipFill rotWithShape="1">
          <a:blip r:embed="rId7">
            <a:alphaModFix/>
          </a:blip>
          <a:srcRect b="0" l="0" r="0" t="0"/>
          <a:stretch/>
        </p:blipFill>
        <p:spPr>
          <a:xfrm>
            <a:off x="10250197" y="1981550"/>
            <a:ext cx="1941792" cy="503400"/>
          </a:xfrm>
          <a:prstGeom prst="rect">
            <a:avLst/>
          </a:prstGeom>
          <a:noFill/>
          <a:ln cap="flat" cmpd="sng" w="9525">
            <a:solidFill>
              <a:srgbClr val="C9DAF8"/>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pic>
        <p:nvPicPr>
          <p:cNvPr id="340" name="Google Shape;340;g6bfc1c3673_0_200"/>
          <p:cNvPicPr preferRelativeResize="0"/>
          <p:nvPr/>
        </p:nvPicPr>
        <p:blipFill rotWithShape="1">
          <a:blip r:embed="rId3">
            <a:alphaModFix/>
          </a:blip>
          <a:srcRect b="32821" l="2290" r="2280" t="979"/>
          <a:stretch/>
        </p:blipFill>
        <p:spPr>
          <a:xfrm>
            <a:off x="0" y="0"/>
            <a:ext cx="12191999" cy="6858001"/>
          </a:xfrm>
          <a:prstGeom prst="rect">
            <a:avLst/>
          </a:prstGeom>
          <a:noFill/>
          <a:ln>
            <a:noFill/>
          </a:ln>
        </p:spPr>
      </p:pic>
      <p:sp>
        <p:nvSpPr>
          <p:cNvPr id="341" name="Google Shape;341;g6bfc1c3673_0_200"/>
          <p:cNvSpPr/>
          <p:nvPr/>
        </p:nvSpPr>
        <p:spPr>
          <a:xfrm rot="10800000">
            <a:off x="-3" y="0"/>
            <a:ext cx="12192000" cy="6858000"/>
          </a:xfrm>
          <a:prstGeom prst="rect">
            <a:avLst/>
          </a:prstGeom>
          <a:gradFill>
            <a:gsLst>
              <a:gs pos="0">
                <a:srgbClr val="FFFFFF">
                  <a:alpha val="74509"/>
                </a:srgbClr>
              </a:gs>
              <a:gs pos="73000">
                <a:srgbClr val="FFFFFF">
                  <a:alpha val="81176"/>
                </a:srgbClr>
              </a:gs>
              <a:gs pos="100000">
                <a:srgbClr val="FFFFFF">
                  <a:alpha val="81176"/>
                </a:srgbClr>
              </a:gs>
            </a:gsLst>
            <a:lin ang="0" scaled="0"/>
          </a:gradFill>
          <a:ln>
            <a:noFill/>
          </a:ln>
          <a:effectLst>
            <a:outerShdw blurRad="50800" rotWithShape="0" algn="ctr" dir="5400000" dist="50800">
              <a:schemeClr val="lt1">
                <a:alpha val="451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342" name="Google Shape;342;g6bfc1c3673_0_200"/>
          <p:cNvSpPr txBox="1"/>
          <p:nvPr/>
        </p:nvSpPr>
        <p:spPr>
          <a:xfrm>
            <a:off x="345440" y="325816"/>
            <a:ext cx="11518500" cy="553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4400"/>
              <a:buFont typeface="Lemon"/>
              <a:buNone/>
            </a:pPr>
            <a:r>
              <a:rPr lang="en-US" sz="3200">
                <a:solidFill>
                  <a:schemeClr val="accent1"/>
                </a:solidFill>
                <a:latin typeface="Helvetica Neue"/>
                <a:ea typeface="Helvetica Neue"/>
                <a:cs typeface="Helvetica Neue"/>
                <a:sym typeface="Helvetica Neue"/>
              </a:rPr>
              <a:t>INSIGHTS | VISUAL </a:t>
            </a:r>
            <a:r>
              <a:rPr lang="en-US" sz="3200">
                <a:solidFill>
                  <a:schemeClr val="accent1"/>
                </a:solidFill>
                <a:latin typeface="Helvetica Neue"/>
                <a:ea typeface="Helvetica Neue"/>
                <a:cs typeface="Helvetica Neue"/>
                <a:sym typeface="Helvetica Neue"/>
              </a:rPr>
              <a:t> </a:t>
            </a:r>
            <a:r>
              <a:rPr lang="en-US" sz="2400">
                <a:solidFill>
                  <a:srgbClr val="666666"/>
                </a:solidFill>
                <a:latin typeface="Helvetica Neue"/>
                <a:ea typeface="Helvetica Neue"/>
                <a:cs typeface="Helvetica Neue"/>
                <a:sym typeface="Helvetica Neue"/>
              </a:rPr>
              <a:t>Taking the bus in Chicago</a:t>
            </a:r>
            <a:endParaRPr b="0" i="0" sz="2400" u="none" cap="none" strike="noStrike">
              <a:solidFill>
                <a:srgbClr val="666666"/>
              </a:solidFill>
              <a:latin typeface="Helvetica Neue"/>
              <a:ea typeface="Helvetica Neue"/>
              <a:cs typeface="Helvetica Neue"/>
              <a:sym typeface="Helvetica Neue"/>
            </a:endParaRPr>
          </a:p>
        </p:txBody>
      </p:sp>
      <p:sp>
        <p:nvSpPr>
          <p:cNvPr id="343" name="Google Shape;343;g6bfc1c3673_0_200"/>
          <p:cNvSpPr/>
          <p:nvPr/>
        </p:nvSpPr>
        <p:spPr>
          <a:xfrm>
            <a:off x="0" y="350990"/>
            <a:ext cx="152400" cy="503400"/>
          </a:xfrm>
          <a:prstGeom prst="rect">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aphicFrame>
        <p:nvGraphicFramePr>
          <p:cNvPr id="344" name="Google Shape;344;g6bfc1c3673_0_200"/>
          <p:cNvGraphicFramePr/>
          <p:nvPr/>
        </p:nvGraphicFramePr>
        <p:xfrm>
          <a:off x="152400" y="950363"/>
          <a:ext cx="3000000" cy="3000000"/>
        </p:xfrm>
        <a:graphic>
          <a:graphicData uri="http://schemas.openxmlformats.org/drawingml/2006/table">
            <a:tbl>
              <a:tblPr>
                <a:noFill/>
                <a:tableStyleId>{120C7D8C-5EDE-4227-A18A-66B71C03B923}</a:tableStyleId>
              </a:tblPr>
              <a:tblGrid>
                <a:gridCol w="6034500"/>
                <a:gridCol w="5752150"/>
              </a:tblGrid>
              <a:tr h="1343500">
                <a:tc gridSpan="2">
                  <a:txBody>
                    <a:bodyPr/>
                    <a:lstStyle/>
                    <a:p>
                      <a:pPr indent="0" lvl="0" marL="0" rtl="0" algn="l">
                        <a:lnSpc>
                          <a:spcPct val="115000"/>
                        </a:lnSpc>
                        <a:spcBef>
                          <a:spcPts val="0"/>
                        </a:spcBef>
                        <a:spcAft>
                          <a:spcPts val="0"/>
                        </a:spcAft>
                        <a:buNone/>
                      </a:pPr>
                      <a:r>
                        <a:rPr lang="en-US" sz="2000">
                          <a:solidFill>
                            <a:schemeClr val="dk2"/>
                          </a:solidFill>
                          <a:latin typeface="Helvetica Neue"/>
                          <a:ea typeface="Helvetica Neue"/>
                          <a:cs typeface="Helvetica Neue"/>
                          <a:sym typeface="Helvetica Neue"/>
                        </a:rPr>
                        <a:t>                 </a:t>
                      </a:r>
                      <a:endParaRPr sz="2000">
                        <a:solidFill>
                          <a:schemeClr val="dk2"/>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b="1" lang="en-US" sz="2000">
                          <a:solidFill>
                            <a:schemeClr val="dk2"/>
                          </a:solidFill>
                          <a:latin typeface="Helvetica Neue"/>
                          <a:ea typeface="Helvetica Neue"/>
                          <a:cs typeface="Helvetica Neue"/>
                          <a:sym typeface="Helvetica Neue"/>
                        </a:rPr>
                        <a:t>            </a:t>
                      </a:r>
                      <a:r>
                        <a:rPr lang="en-US" sz="2000">
                          <a:solidFill>
                            <a:schemeClr val="dk2"/>
                          </a:solidFill>
                          <a:latin typeface="Helvetica Neue"/>
                          <a:ea typeface="Helvetica Neue"/>
                          <a:cs typeface="Helvetica Neue"/>
                          <a:sym typeface="Helvetica Neue"/>
                        </a:rPr>
                        <a:t>  Riskiest areas for Bus Riders: </a:t>
                      </a:r>
                      <a:r>
                        <a:rPr b="1" lang="en-US" sz="2000">
                          <a:solidFill>
                            <a:schemeClr val="dk2"/>
                          </a:solidFill>
                          <a:latin typeface="Helvetica Neue"/>
                          <a:ea typeface="Helvetica Neue"/>
                          <a:cs typeface="Helvetica Neue"/>
                          <a:sym typeface="Helvetica Neue"/>
                        </a:rPr>
                        <a:t>Downtown and the South Side</a:t>
                      </a:r>
                      <a:endParaRPr b="1" sz="2000">
                        <a:solidFill>
                          <a:schemeClr val="dk2"/>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US" sz="2000">
                          <a:solidFill>
                            <a:schemeClr val="dk2"/>
                          </a:solidFill>
                          <a:latin typeface="Helvetica Neue"/>
                          <a:ea typeface="Helvetica Neue"/>
                          <a:cs typeface="Helvetica Neue"/>
                          <a:sym typeface="Helvetica Neue"/>
                        </a:rPr>
                        <a:t>              </a:t>
                      </a:r>
                      <a:r>
                        <a:rPr lang="en-US" sz="2000">
                          <a:solidFill>
                            <a:schemeClr val="dk2"/>
                          </a:solidFill>
                          <a:latin typeface="Helvetica Neue"/>
                          <a:ea typeface="Helvetica Neue"/>
                          <a:cs typeface="Helvetica Neue"/>
                          <a:sym typeface="Helvetica Neue"/>
                        </a:rPr>
                        <a:t>There are much more crimes on trains (max. # of crimes on trains: 8,599 vs. 804 on buses) </a:t>
                      </a:r>
                      <a:endParaRPr b="1" sz="2000">
                        <a:solidFill>
                          <a:schemeClr val="dk2"/>
                        </a:solidFill>
                        <a:latin typeface="Helvetica Neue"/>
                        <a:ea typeface="Helvetica Neue"/>
                        <a:cs typeface="Helvetica Neue"/>
                        <a:sym typeface="Helvetica Neue"/>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hMerge="1"/>
              </a:tr>
              <a:tr h="697150">
                <a:tc>
                  <a:txBody>
                    <a:bodyPr/>
                    <a:lstStyle/>
                    <a:p>
                      <a:pPr indent="0" lvl="0" marL="0" rtl="0" algn="l">
                        <a:spcBef>
                          <a:spcPts val="0"/>
                        </a:spcBef>
                        <a:spcAft>
                          <a:spcPts val="0"/>
                        </a:spcAft>
                        <a:buNone/>
                      </a:pPr>
                      <a:r>
                        <a:rPr lang="en-US" sz="1800">
                          <a:solidFill>
                            <a:schemeClr val="accent1"/>
                          </a:solidFill>
                          <a:latin typeface="Helvetica Neue"/>
                          <a:ea typeface="Helvetica Neue"/>
                          <a:cs typeface="Helvetica Neue"/>
                          <a:sym typeface="Helvetica Neue"/>
                        </a:rPr>
                        <a:t>All bus related crimes</a:t>
                      </a:r>
                      <a:endParaRPr sz="1800">
                        <a:solidFill>
                          <a:schemeClr val="accent1"/>
                        </a:solidFill>
                        <a:latin typeface="Helvetica Neue"/>
                        <a:ea typeface="Helvetica Neue"/>
                        <a:cs typeface="Helvetica Neue"/>
                        <a:sym typeface="Helvetica Neue"/>
                      </a:endParaRPr>
                    </a:p>
                  </a:txBody>
                  <a:tcPr marT="91425" marB="91425" marR="91425" marL="91425" anchor="b">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sz="1800">
                          <a:solidFill>
                            <a:schemeClr val="accent1"/>
                          </a:solidFill>
                          <a:latin typeface="Helvetica Neue"/>
                          <a:ea typeface="Helvetica Neue"/>
                          <a:cs typeface="Helvetica Neue"/>
                          <a:sym typeface="Helvetica Neue"/>
                        </a:rPr>
                        <a:t>Bus-related crimes excluding downtown (outlier)</a:t>
                      </a:r>
                      <a:endParaRPr sz="1800">
                        <a:solidFill>
                          <a:schemeClr val="accent1"/>
                        </a:solidFill>
                        <a:latin typeface="Helvetica Neue"/>
                        <a:ea typeface="Helvetica Neue"/>
                        <a:cs typeface="Helvetica Neue"/>
                        <a:sym typeface="Helvetica Neue"/>
                      </a:endParaRPr>
                    </a:p>
                  </a:txBody>
                  <a:tcPr marT="91425" marB="91425" marR="91425" marL="91425" anchor="b">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345" name="Google Shape;345;g6bfc1c3673_0_200"/>
          <p:cNvPicPr preferRelativeResize="0"/>
          <p:nvPr/>
        </p:nvPicPr>
        <p:blipFill>
          <a:blip r:embed="rId4">
            <a:alphaModFix/>
          </a:blip>
          <a:stretch>
            <a:fillRect/>
          </a:stretch>
        </p:blipFill>
        <p:spPr>
          <a:xfrm>
            <a:off x="6186899" y="2982875"/>
            <a:ext cx="5903999" cy="3649265"/>
          </a:xfrm>
          <a:prstGeom prst="rect">
            <a:avLst/>
          </a:prstGeom>
          <a:noFill/>
          <a:ln>
            <a:noFill/>
          </a:ln>
        </p:spPr>
      </p:pic>
      <p:pic>
        <p:nvPicPr>
          <p:cNvPr id="346" name="Google Shape;346;g6bfc1c3673_0_200"/>
          <p:cNvPicPr preferRelativeResize="0"/>
          <p:nvPr/>
        </p:nvPicPr>
        <p:blipFill>
          <a:blip r:embed="rId5">
            <a:alphaModFix/>
          </a:blip>
          <a:stretch>
            <a:fillRect/>
          </a:stretch>
        </p:blipFill>
        <p:spPr>
          <a:xfrm>
            <a:off x="152400" y="2982875"/>
            <a:ext cx="5882993" cy="3649274"/>
          </a:xfrm>
          <a:prstGeom prst="rect">
            <a:avLst/>
          </a:prstGeom>
          <a:noFill/>
          <a:ln>
            <a:noFill/>
          </a:ln>
        </p:spPr>
      </p:pic>
      <p:pic>
        <p:nvPicPr>
          <p:cNvPr id="347" name="Google Shape;347;g6bfc1c3673_0_200"/>
          <p:cNvPicPr preferRelativeResize="0"/>
          <p:nvPr/>
        </p:nvPicPr>
        <p:blipFill>
          <a:blip r:embed="rId6">
            <a:alphaModFix/>
          </a:blip>
          <a:stretch>
            <a:fillRect/>
          </a:stretch>
        </p:blipFill>
        <p:spPr>
          <a:xfrm>
            <a:off x="76200" y="1298400"/>
            <a:ext cx="833300" cy="833300"/>
          </a:xfrm>
          <a:prstGeom prst="rect">
            <a:avLst/>
          </a:prstGeom>
          <a:noFill/>
          <a:ln>
            <a:noFill/>
          </a:ln>
        </p:spPr>
      </p:pic>
      <p:sp>
        <p:nvSpPr>
          <p:cNvPr id="348" name="Google Shape;348;g6bfc1c3673_0_200"/>
          <p:cNvSpPr txBox="1"/>
          <p:nvPr/>
        </p:nvSpPr>
        <p:spPr>
          <a:xfrm>
            <a:off x="9048000" y="6515825"/>
            <a:ext cx="31440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accent1"/>
                </a:solidFill>
                <a:latin typeface="Helvetica Neue"/>
                <a:ea typeface="Helvetica Neue"/>
                <a:cs typeface="Helvetica Neue"/>
                <a:sym typeface="Helvetica Neue"/>
              </a:rPr>
              <a:t>                       Crime (2001 - present)</a:t>
            </a:r>
            <a:endParaRPr>
              <a:latin typeface="Calibri"/>
              <a:ea typeface="Calibri"/>
              <a:cs typeface="Calibri"/>
              <a:sym typeface="Calibri"/>
            </a:endParaRPr>
          </a:p>
        </p:txBody>
      </p:sp>
      <p:pic>
        <p:nvPicPr>
          <p:cNvPr id="349" name="Google Shape;349;g6bfc1c3673_0_200"/>
          <p:cNvPicPr preferRelativeResize="0"/>
          <p:nvPr/>
        </p:nvPicPr>
        <p:blipFill rotWithShape="1">
          <a:blip r:embed="rId7">
            <a:alphaModFix/>
          </a:blip>
          <a:srcRect b="0" l="0" r="0" t="0"/>
          <a:stretch/>
        </p:blipFill>
        <p:spPr>
          <a:xfrm>
            <a:off x="10250197" y="950375"/>
            <a:ext cx="1941792" cy="503400"/>
          </a:xfrm>
          <a:prstGeom prst="rect">
            <a:avLst/>
          </a:prstGeom>
          <a:noFill/>
          <a:ln cap="flat" cmpd="sng" w="9525">
            <a:solidFill>
              <a:srgbClr val="C9DAF8"/>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pic>
        <p:nvPicPr>
          <p:cNvPr id="354" name="Google Shape;354;g6c0f374e77_0_52"/>
          <p:cNvPicPr preferRelativeResize="0"/>
          <p:nvPr/>
        </p:nvPicPr>
        <p:blipFill rotWithShape="1">
          <a:blip r:embed="rId3">
            <a:alphaModFix/>
          </a:blip>
          <a:srcRect b="32821" l="2290" r="2280" t="979"/>
          <a:stretch/>
        </p:blipFill>
        <p:spPr>
          <a:xfrm>
            <a:off x="0" y="0"/>
            <a:ext cx="12191999" cy="6858001"/>
          </a:xfrm>
          <a:prstGeom prst="rect">
            <a:avLst/>
          </a:prstGeom>
          <a:noFill/>
          <a:ln>
            <a:noFill/>
          </a:ln>
        </p:spPr>
      </p:pic>
      <p:sp>
        <p:nvSpPr>
          <p:cNvPr id="355" name="Google Shape;355;g6c0f374e77_0_52"/>
          <p:cNvSpPr/>
          <p:nvPr/>
        </p:nvSpPr>
        <p:spPr>
          <a:xfrm rot="10800000">
            <a:off x="8697" y="0"/>
            <a:ext cx="12192000" cy="6858000"/>
          </a:xfrm>
          <a:prstGeom prst="rect">
            <a:avLst/>
          </a:prstGeom>
          <a:gradFill>
            <a:gsLst>
              <a:gs pos="0">
                <a:srgbClr val="FFFFFF">
                  <a:alpha val="74509"/>
                </a:srgbClr>
              </a:gs>
              <a:gs pos="73000">
                <a:srgbClr val="FFFFFF">
                  <a:alpha val="81176"/>
                </a:srgbClr>
              </a:gs>
              <a:gs pos="100000">
                <a:srgbClr val="FFFFFF">
                  <a:alpha val="81176"/>
                </a:srgbClr>
              </a:gs>
            </a:gsLst>
            <a:lin ang="0" scaled="0"/>
          </a:gradFill>
          <a:ln>
            <a:noFill/>
          </a:ln>
          <a:effectLst>
            <a:outerShdw blurRad="50800" rotWithShape="0" algn="ctr" dir="5400000" dist="50800">
              <a:schemeClr val="lt1">
                <a:alpha val="451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356" name="Google Shape;356;g6c0f374e77_0_52"/>
          <p:cNvSpPr txBox="1"/>
          <p:nvPr/>
        </p:nvSpPr>
        <p:spPr>
          <a:xfrm>
            <a:off x="345440" y="325816"/>
            <a:ext cx="11518500" cy="553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4400"/>
              <a:buFont typeface="Lemon"/>
              <a:buNone/>
            </a:pPr>
            <a:r>
              <a:rPr lang="en-US" sz="3200">
                <a:solidFill>
                  <a:schemeClr val="accent1"/>
                </a:solidFill>
                <a:latin typeface="Helvetica Neue"/>
                <a:ea typeface="Helvetica Neue"/>
                <a:cs typeface="Helvetica Neue"/>
                <a:sym typeface="Helvetica Neue"/>
              </a:rPr>
              <a:t>INSIGHTS | VISUAL  </a:t>
            </a:r>
            <a:r>
              <a:rPr lang="en-US" sz="2400">
                <a:solidFill>
                  <a:srgbClr val="666666"/>
                </a:solidFill>
                <a:latin typeface="Helvetica Neue"/>
                <a:ea typeface="Helvetica Neue"/>
                <a:cs typeface="Helvetica Neue"/>
                <a:sym typeface="Helvetica Neue"/>
              </a:rPr>
              <a:t>Crime &amp; </a:t>
            </a:r>
            <a:r>
              <a:rPr lang="en-US" sz="2400">
                <a:solidFill>
                  <a:srgbClr val="666666"/>
                </a:solidFill>
                <a:latin typeface="Helvetica Neue"/>
                <a:ea typeface="Helvetica Neue"/>
                <a:cs typeface="Helvetica Neue"/>
                <a:sym typeface="Helvetica Neue"/>
              </a:rPr>
              <a:t>Time</a:t>
            </a:r>
            <a:endParaRPr b="0" i="0" sz="2400" u="none" cap="none" strike="noStrike">
              <a:solidFill>
                <a:srgbClr val="666666"/>
              </a:solidFill>
              <a:latin typeface="Helvetica Neue"/>
              <a:ea typeface="Helvetica Neue"/>
              <a:cs typeface="Helvetica Neue"/>
              <a:sym typeface="Helvetica Neue"/>
            </a:endParaRPr>
          </a:p>
        </p:txBody>
      </p:sp>
      <p:sp>
        <p:nvSpPr>
          <p:cNvPr id="357" name="Google Shape;357;g6c0f374e77_0_52"/>
          <p:cNvSpPr/>
          <p:nvPr/>
        </p:nvSpPr>
        <p:spPr>
          <a:xfrm>
            <a:off x="0" y="350990"/>
            <a:ext cx="152400" cy="503400"/>
          </a:xfrm>
          <a:prstGeom prst="rect">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aphicFrame>
        <p:nvGraphicFramePr>
          <p:cNvPr id="358" name="Google Shape;358;g6c0f374e77_0_52"/>
          <p:cNvGraphicFramePr/>
          <p:nvPr/>
        </p:nvGraphicFramePr>
        <p:xfrm>
          <a:off x="1239400" y="1105238"/>
          <a:ext cx="3000000" cy="3000000"/>
        </p:xfrm>
        <a:graphic>
          <a:graphicData uri="http://schemas.openxmlformats.org/drawingml/2006/table">
            <a:tbl>
              <a:tblPr>
                <a:noFill/>
                <a:tableStyleId>{120C7D8C-5EDE-4227-A18A-66B71C03B923}</a:tableStyleId>
              </a:tblPr>
              <a:tblGrid>
                <a:gridCol w="4819725"/>
                <a:gridCol w="4910875"/>
              </a:tblGrid>
              <a:tr h="880875">
                <a:tc gridSpan="2">
                  <a:txBody>
                    <a:bodyPr/>
                    <a:lstStyle/>
                    <a:p>
                      <a:pPr indent="0" lvl="0" marL="0" rtl="0" algn="l">
                        <a:lnSpc>
                          <a:spcPct val="115000"/>
                        </a:lnSpc>
                        <a:spcBef>
                          <a:spcPts val="0"/>
                        </a:spcBef>
                        <a:spcAft>
                          <a:spcPts val="0"/>
                        </a:spcAft>
                        <a:buNone/>
                      </a:pPr>
                      <a:r>
                        <a:rPr lang="en-US" sz="2000">
                          <a:solidFill>
                            <a:schemeClr val="dk2"/>
                          </a:solidFill>
                          <a:latin typeface="Helvetica Neue"/>
                          <a:ea typeface="Helvetica Neue"/>
                          <a:cs typeface="Helvetica Neue"/>
                          <a:sym typeface="Helvetica Neue"/>
                        </a:rPr>
                        <a:t>Crimes occur most frequently during rush hour -- highest in the evening.</a:t>
                      </a:r>
                      <a:endParaRPr sz="2000">
                        <a:solidFill>
                          <a:schemeClr val="dk2"/>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2000">
                        <a:solidFill>
                          <a:schemeClr val="dk2"/>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US" sz="2000">
                          <a:solidFill>
                            <a:schemeClr val="dk2"/>
                          </a:solidFill>
                          <a:latin typeface="Helvetica Neue"/>
                          <a:ea typeface="Helvetica Neue"/>
                          <a:cs typeface="Helvetica Neue"/>
                          <a:sym typeface="Helvetica Neue"/>
                        </a:rPr>
                        <a:t>Trains are especially risky between 2pm - 7pm</a:t>
                      </a:r>
                      <a:endParaRPr sz="2000">
                        <a:solidFill>
                          <a:schemeClr val="dk2"/>
                        </a:solidFill>
                        <a:latin typeface="Helvetica Neue"/>
                        <a:ea typeface="Helvetica Neue"/>
                        <a:cs typeface="Helvetica Neue"/>
                        <a:sym typeface="Helvetica Neue"/>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hMerge="1"/>
              </a:tr>
              <a:tr h="346375">
                <a:tc>
                  <a:txBody>
                    <a:bodyPr/>
                    <a:lstStyle/>
                    <a:p>
                      <a:pPr indent="0" lvl="0" marL="0" rtl="0" algn="l">
                        <a:spcBef>
                          <a:spcPts val="0"/>
                        </a:spcBef>
                        <a:spcAft>
                          <a:spcPts val="0"/>
                        </a:spcAft>
                        <a:buNone/>
                      </a:pPr>
                      <a:r>
                        <a:t/>
                      </a:r>
                      <a:endParaRPr sz="2000">
                        <a:solidFill>
                          <a:schemeClr val="accent1"/>
                        </a:solidFill>
                        <a:latin typeface="Helvetica Neue"/>
                        <a:ea typeface="Helvetica Neue"/>
                        <a:cs typeface="Helvetica Neue"/>
                        <a:sym typeface="Helvetica Neue"/>
                      </a:endParaRPr>
                    </a:p>
                  </a:txBody>
                  <a:tcPr marT="91425" marB="91425" marR="91425" marL="91425" anchor="b">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sz="2000">
                          <a:solidFill>
                            <a:schemeClr val="accent1"/>
                          </a:solidFill>
                          <a:latin typeface="Helvetica Neue"/>
                          <a:ea typeface="Helvetica Neue"/>
                          <a:cs typeface="Helvetica Neue"/>
                          <a:sym typeface="Helvetica Neue"/>
                        </a:rPr>
                        <a:t>          </a:t>
                      </a:r>
                      <a:endParaRPr sz="2000">
                        <a:solidFill>
                          <a:schemeClr val="accent1"/>
                        </a:solidFill>
                        <a:latin typeface="Helvetica Neue"/>
                        <a:ea typeface="Helvetica Neue"/>
                        <a:cs typeface="Helvetica Neue"/>
                        <a:sym typeface="Helvetica Neue"/>
                      </a:endParaRPr>
                    </a:p>
                  </a:txBody>
                  <a:tcPr marT="91425" marB="91425" marR="91425" marL="91425" anchor="b">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359" name="Google Shape;359;g6c0f374e77_0_52"/>
          <p:cNvPicPr preferRelativeResize="0"/>
          <p:nvPr/>
        </p:nvPicPr>
        <p:blipFill>
          <a:blip r:embed="rId4">
            <a:alphaModFix/>
          </a:blip>
          <a:stretch>
            <a:fillRect/>
          </a:stretch>
        </p:blipFill>
        <p:spPr>
          <a:xfrm>
            <a:off x="2459350" y="2577350"/>
            <a:ext cx="9479700" cy="3742350"/>
          </a:xfrm>
          <a:prstGeom prst="rect">
            <a:avLst/>
          </a:prstGeom>
          <a:noFill/>
          <a:ln cap="flat" cmpd="sng" w="9525">
            <a:solidFill>
              <a:srgbClr val="D9D9D9"/>
            </a:solidFill>
            <a:prstDash val="solid"/>
            <a:round/>
            <a:headEnd len="sm" w="sm" type="none"/>
            <a:tailEnd len="sm" w="sm" type="none"/>
          </a:ln>
          <a:effectLst>
            <a:outerShdw blurRad="57150" rotWithShape="0" algn="bl" dir="5400000" dist="19050">
              <a:srgbClr val="000000">
                <a:alpha val="50000"/>
              </a:srgbClr>
            </a:outerShdw>
          </a:effectLst>
        </p:spPr>
      </p:pic>
      <p:sp>
        <p:nvSpPr>
          <p:cNvPr id="360" name="Google Shape;360;g6c0f374e77_0_52"/>
          <p:cNvSpPr txBox="1"/>
          <p:nvPr/>
        </p:nvSpPr>
        <p:spPr>
          <a:xfrm>
            <a:off x="6315975" y="6318300"/>
            <a:ext cx="5917500" cy="7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accent1"/>
                </a:solidFill>
                <a:latin typeface="Helvetica Neue"/>
                <a:ea typeface="Helvetica Neue"/>
                <a:cs typeface="Helvetica Neue"/>
                <a:sym typeface="Helvetica Neue"/>
              </a:rPr>
              <a:t>                       </a:t>
            </a:r>
            <a:r>
              <a:rPr lang="en-US">
                <a:solidFill>
                  <a:schemeClr val="accent1"/>
                </a:solidFill>
                <a:latin typeface="Helvetica Neue"/>
                <a:ea typeface="Helvetica Neue"/>
                <a:cs typeface="Helvetica Neue"/>
                <a:sym typeface="Helvetica Neue"/>
              </a:rPr>
              <a:t>Crime by the hour by location type (2019 - present)</a:t>
            </a:r>
            <a:endParaRPr>
              <a:latin typeface="Calibri"/>
              <a:ea typeface="Calibri"/>
              <a:cs typeface="Calibri"/>
              <a:sym typeface="Calibri"/>
            </a:endParaRPr>
          </a:p>
        </p:txBody>
      </p:sp>
      <p:pic>
        <p:nvPicPr>
          <p:cNvPr id="361" name="Google Shape;361;g6c0f374e77_0_52"/>
          <p:cNvPicPr preferRelativeResize="0"/>
          <p:nvPr/>
        </p:nvPicPr>
        <p:blipFill>
          <a:blip r:embed="rId5">
            <a:alphaModFix/>
          </a:blip>
          <a:stretch>
            <a:fillRect/>
          </a:stretch>
        </p:blipFill>
        <p:spPr>
          <a:xfrm>
            <a:off x="8700" y="2577350"/>
            <a:ext cx="2276700" cy="1707525"/>
          </a:xfrm>
          <a:prstGeom prst="rect">
            <a:avLst/>
          </a:prstGeom>
          <a:noFill/>
          <a:ln cap="flat" cmpd="sng" w="9525">
            <a:solidFill>
              <a:srgbClr val="D9D9D9"/>
            </a:solidFill>
            <a:prstDash val="solid"/>
            <a:round/>
            <a:headEnd len="sm" w="sm" type="none"/>
            <a:tailEnd len="sm" w="sm" type="none"/>
          </a:ln>
          <a:effectLst>
            <a:outerShdw blurRad="57150" rotWithShape="0" algn="bl" dir="5400000" dist="19050">
              <a:srgbClr val="000000">
                <a:alpha val="50000"/>
              </a:srgbClr>
            </a:outerShdw>
          </a:effectLst>
        </p:spPr>
      </p:pic>
      <p:pic>
        <p:nvPicPr>
          <p:cNvPr id="362" name="Google Shape;362;g6c0f374e77_0_52"/>
          <p:cNvPicPr preferRelativeResize="0"/>
          <p:nvPr/>
        </p:nvPicPr>
        <p:blipFill>
          <a:blip r:embed="rId6">
            <a:alphaModFix/>
          </a:blip>
          <a:stretch>
            <a:fillRect/>
          </a:stretch>
        </p:blipFill>
        <p:spPr>
          <a:xfrm>
            <a:off x="8700" y="1029050"/>
            <a:ext cx="952500" cy="952500"/>
          </a:xfrm>
          <a:prstGeom prst="rect">
            <a:avLst/>
          </a:prstGeom>
          <a:noFill/>
          <a:ln>
            <a:noFill/>
          </a:ln>
          <a:effectLst>
            <a:outerShdw blurRad="50800" rotWithShape="0" algn="ctr" dir="5400000" dist="50800">
              <a:schemeClr val="lt1">
                <a:alpha val="45100"/>
              </a:schemeClr>
            </a:outerShdw>
          </a:effectLst>
        </p:spPr>
      </p:pic>
      <p:pic>
        <p:nvPicPr>
          <p:cNvPr id="363" name="Google Shape;363;g6c0f374e77_0_52"/>
          <p:cNvPicPr preferRelativeResize="0"/>
          <p:nvPr/>
        </p:nvPicPr>
        <p:blipFill rotWithShape="1">
          <a:blip r:embed="rId7">
            <a:alphaModFix/>
          </a:blip>
          <a:srcRect b="0" l="0" r="0" t="0"/>
          <a:stretch/>
        </p:blipFill>
        <p:spPr>
          <a:xfrm>
            <a:off x="10250197" y="1981550"/>
            <a:ext cx="1941792" cy="503400"/>
          </a:xfrm>
          <a:prstGeom prst="rect">
            <a:avLst/>
          </a:prstGeom>
          <a:noFill/>
          <a:ln cap="flat" cmpd="sng" w="9525">
            <a:solidFill>
              <a:srgbClr val="C9DAF8"/>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pic>
        <p:nvPicPr>
          <p:cNvPr id="368" name="Google Shape;368;g6c0f374e77_0_61"/>
          <p:cNvPicPr preferRelativeResize="0"/>
          <p:nvPr/>
        </p:nvPicPr>
        <p:blipFill rotWithShape="1">
          <a:blip r:embed="rId3">
            <a:alphaModFix/>
          </a:blip>
          <a:srcRect b="32821" l="2290" r="2280" t="979"/>
          <a:stretch/>
        </p:blipFill>
        <p:spPr>
          <a:xfrm>
            <a:off x="0" y="0"/>
            <a:ext cx="12191999" cy="6858001"/>
          </a:xfrm>
          <a:prstGeom prst="rect">
            <a:avLst/>
          </a:prstGeom>
          <a:noFill/>
          <a:ln>
            <a:noFill/>
          </a:ln>
        </p:spPr>
      </p:pic>
      <p:sp>
        <p:nvSpPr>
          <p:cNvPr id="369" name="Google Shape;369;g6c0f374e77_0_61"/>
          <p:cNvSpPr/>
          <p:nvPr/>
        </p:nvSpPr>
        <p:spPr>
          <a:xfrm rot="10800000">
            <a:off x="-3" y="0"/>
            <a:ext cx="12192000" cy="6858000"/>
          </a:xfrm>
          <a:prstGeom prst="rect">
            <a:avLst/>
          </a:prstGeom>
          <a:gradFill>
            <a:gsLst>
              <a:gs pos="0">
                <a:srgbClr val="FFFFFF">
                  <a:alpha val="74509"/>
                </a:srgbClr>
              </a:gs>
              <a:gs pos="73000">
                <a:srgbClr val="FFFFFF">
                  <a:alpha val="81176"/>
                </a:srgbClr>
              </a:gs>
              <a:gs pos="100000">
                <a:srgbClr val="FFFFFF">
                  <a:alpha val="81176"/>
                </a:srgbClr>
              </a:gs>
            </a:gsLst>
            <a:lin ang="0" scaled="0"/>
          </a:gradFill>
          <a:ln>
            <a:noFill/>
          </a:ln>
          <a:effectLst>
            <a:outerShdw blurRad="50800" rotWithShape="0" algn="ctr" dir="5400000" dist="50800">
              <a:schemeClr val="lt1">
                <a:alpha val="451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370" name="Google Shape;370;g6c0f374e77_0_61"/>
          <p:cNvSpPr txBox="1"/>
          <p:nvPr/>
        </p:nvSpPr>
        <p:spPr>
          <a:xfrm>
            <a:off x="345440" y="325816"/>
            <a:ext cx="11518500" cy="553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4400"/>
              <a:buFont typeface="Lemon"/>
              <a:buNone/>
            </a:pPr>
            <a:r>
              <a:rPr lang="en-US" sz="3200">
                <a:solidFill>
                  <a:schemeClr val="accent1"/>
                </a:solidFill>
                <a:latin typeface="Helvetica Neue"/>
                <a:ea typeface="Helvetica Neue"/>
                <a:cs typeface="Helvetica Neue"/>
                <a:sym typeface="Helvetica Neue"/>
              </a:rPr>
              <a:t>INSIGHTS | VISUAL  </a:t>
            </a:r>
            <a:r>
              <a:rPr lang="en-US" sz="2400">
                <a:solidFill>
                  <a:srgbClr val="666666"/>
                </a:solidFill>
                <a:latin typeface="Helvetica Neue"/>
                <a:ea typeface="Helvetica Neue"/>
                <a:cs typeface="Helvetica Neue"/>
                <a:sym typeface="Helvetica Neue"/>
              </a:rPr>
              <a:t>Crime &amp; Temperature</a:t>
            </a:r>
            <a:endParaRPr b="0" i="0" sz="2400" u="none" cap="none" strike="noStrike">
              <a:solidFill>
                <a:srgbClr val="666666"/>
              </a:solidFill>
              <a:latin typeface="Helvetica Neue"/>
              <a:ea typeface="Helvetica Neue"/>
              <a:cs typeface="Helvetica Neue"/>
              <a:sym typeface="Helvetica Neue"/>
            </a:endParaRPr>
          </a:p>
        </p:txBody>
      </p:sp>
      <p:sp>
        <p:nvSpPr>
          <p:cNvPr id="371" name="Google Shape;371;g6c0f374e77_0_61"/>
          <p:cNvSpPr/>
          <p:nvPr/>
        </p:nvSpPr>
        <p:spPr>
          <a:xfrm>
            <a:off x="0" y="350990"/>
            <a:ext cx="152400" cy="503400"/>
          </a:xfrm>
          <a:prstGeom prst="rect">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aphicFrame>
        <p:nvGraphicFramePr>
          <p:cNvPr id="372" name="Google Shape;372;g6c0f374e77_0_61"/>
          <p:cNvGraphicFramePr/>
          <p:nvPr/>
        </p:nvGraphicFramePr>
        <p:xfrm>
          <a:off x="1441350" y="1385200"/>
          <a:ext cx="3000000" cy="3000000"/>
        </p:xfrm>
        <a:graphic>
          <a:graphicData uri="http://schemas.openxmlformats.org/drawingml/2006/table">
            <a:tbl>
              <a:tblPr>
                <a:noFill/>
                <a:tableStyleId>{120C7D8C-5EDE-4227-A18A-66B71C03B923}</a:tableStyleId>
              </a:tblPr>
              <a:tblGrid>
                <a:gridCol w="5050350"/>
                <a:gridCol w="5145850"/>
              </a:tblGrid>
              <a:tr h="609175">
                <a:tc gridSpan="2">
                  <a:txBody>
                    <a:bodyPr/>
                    <a:lstStyle/>
                    <a:p>
                      <a:pPr indent="0" lvl="0" marL="0" rtl="0" algn="l">
                        <a:lnSpc>
                          <a:spcPct val="115000"/>
                        </a:lnSpc>
                        <a:spcBef>
                          <a:spcPts val="0"/>
                        </a:spcBef>
                        <a:spcAft>
                          <a:spcPts val="0"/>
                        </a:spcAft>
                        <a:buNone/>
                      </a:pPr>
                      <a:r>
                        <a:rPr lang="en-US" sz="2000">
                          <a:solidFill>
                            <a:schemeClr val="dk2"/>
                          </a:solidFill>
                          <a:latin typeface="Helvetica Neue"/>
                          <a:ea typeface="Helvetica Neue"/>
                          <a:cs typeface="Helvetica Neue"/>
                          <a:sym typeface="Helvetica Neue"/>
                        </a:rPr>
                        <a:t>   </a:t>
                      </a:r>
                      <a:r>
                        <a:rPr lang="en-US" sz="2000">
                          <a:solidFill>
                            <a:schemeClr val="dk2"/>
                          </a:solidFill>
                          <a:latin typeface="Helvetica Neue"/>
                          <a:ea typeface="Helvetica Neue"/>
                          <a:cs typeface="Helvetica Neue"/>
                          <a:sym typeface="Helvetica Neue"/>
                        </a:rPr>
                        <a:t>Crimes increase with warmer weather -- until temperatures hit 90+ degrees</a:t>
                      </a:r>
                      <a:endParaRPr sz="2000">
                        <a:solidFill>
                          <a:schemeClr val="dk2"/>
                        </a:solidFill>
                        <a:latin typeface="Helvetica Neue"/>
                        <a:ea typeface="Helvetica Neue"/>
                        <a:cs typeface="Helvetica Neue"/>
                        <a:sym typeface="Helvetica Neue"/>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hMerge="1"/>
              </a:tr>
              <a:tr h="491825">
                <a:tc>
                  <a:txBody>
                    <a:bodyPr/>
                    <a:lstStyle/>
                    <a:p>
                      <a:pPr indent="0" lvl="0" marL="0" rtl="0" algn="l">
                        <a:spcBef>
                          <a:spcPts val="0"/>
                        </a:spcBef>
                        <a:spcAft>
                          <a:spcPts val="0"/>
                        </a:spcAft>
                        <a:buNone/>
                      </a:pPr>
                      <a:r>
                        <a:rPr lang="en-US">
                          <a:solidFill>
                            <a:schemeClr val="accent1"/>
                          </a:solidFill>
                          <a:latin typeface="Helvetica Neue"/>
                          <a:ea typeface="Helvetica Neue"/>
                          <a:cs typeface="Helvetica Neue"/>
                          <a:sym typeface="Helvetica Neue"/>
                        </a:rPr>
                        <a:t>    </a:t>
                      </a:r>
                      <a:endParaRPr>
                        <a:solidFill>
                          <a:schemeClr val="accent1"/>
                        </a:solidFill>
                        <a:latin typeface="Helvetica Neue"/>
                        <a:ea typeface="Helvetica Neue"/>
                        <a:cs typeface="Helvetica Neue"/>
                        <a:sym typeface="Helvetica Neue"/>
                      </a:endParaRPr>
                    </a:p>
                    <a:p>
                      <a:pPr indent="0" lvl="0" marL="0" rtl="0" algn="l">
                        <a:spcBef>
                          <a:spcPts val="0"/>
                        </a:spcBef>
                        <a:spcAft>
                          <a:spcPts val="0"/>
                        </a:spcAft>
                        <a:buNone/>
                      </a:pPr>
                      <a:r>
                        <a:rPr lang="en-US">
                          <a:solidFill>
                            <a:schemeClr val="accent1"/>
                          </a:solidFill>
                          <a:latin typeface="Helvetica Neue"/>
                          <a:ea typeface="Helvetica Neue"/>
                          <a:cs typeface="Helvetica Neue"/>
                          <a:sym typeface="Helvetica Neue"/>
                        </a:rPr>
                        <a:t>    </a:t>
                      </a:r>
                      <a:endParaRPr>
                        <a:solidFill>
                          <a:schemeClr val="accent1"/>
                        </a:solidFill>
                        <a:latin typeface="Helvetica Neue"/>
                        <a:ea typeface="Helvetica Neue"/>
                        <a:cs typeface="Helvetica Neue"/>
                        <a:sym typeface="Helvetica Neue"/>
                      </a:endParaRPr>
                    </a:p>
                  </a:txBody>
                  <a:tcPr marT="91425" marB="91425" marR="91425" marL="91425" anchor="b">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sz="2000">
                          <a:solidFill>
                            <a:schemeClr val="accent1"/>
                          </a:solidFill>
                          <a:latin typeface="Helvetica Neue"/>
                          <a:ea typeface="Helvetica Neue"/>
                          <a:cs typeface="Helvetica Neue"/>
                          <a:sym typeface="Helvetica Neue"/>
                        </a:rPr>
                        <a:t>          </a:t>
                      </a:r>
                      <a:endParaRPr sz="2000">
                        <a:solidFill>
                          <a:schemeClr val="accent1"/>
                        </a:solidFill>
                        <a:latin typeface="Helvetica Neue"/>
                        <a:ea typeface="Helvetica Neue"/>
                        <a:cs typeface="Helvetica Neue"/>
                        <a:sym typeface="Helvetica Neue"/>
                      </a:endParaRPr>
                    </a:p>
                  </a:txBody>
                  <a:tcPr marT="91425" marB="91425" marR="91425" marL="91425" anchor="b">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373" name="Google Shape;373;g6c0f374e77_0_61"/>
          <p:cNvPicPr preferRelativeResize="0"/>
          <p:nvPr/>
        </p:nvPicPr>
        <p:blipFill>
          <a:blip r:embed="rId4">
            <a:alphaModFix/>
          </a:blip>
          <a:stretch>
            <a:fillRect/>
          </a:stretch>
        </p:blipFill>
        <p:spPr>
          <a:xfrm>
            <a:off x="867275" y="2745275"/>
            <a:ext cx="3002499" cy="3516525"/>
          </a:xfrm>
          <a:prstGeom prst="rect">
            <a:avLst/>
          </a:prstGeom>
          <a:noFill/>
          <a:ln cap="flat" cmpd="sng" w="9525">
            <a:solidFill>
              <a:srgbClr val="D9D9D9"/>
            </a:solidFill>
            <a:prstDash val="solid"/>
            <a:round/>
            <a:headEnd len="sm" w="sm" type="none"/>
            <a:tailEnd len="sm" w="sm" type="none"/>
          </a:ln>
          <a:effectLst>
            <a:outerShdw blurRad="57150" rotWithShape="0" algn="bl" dir="5400000" dist="19050">
              <a:srgbClr val="000000">
                <a:alpha val="50000"/>
              </a:srgbClr>
            </a:outerShdw>
          </a:effectLst>
        </p:spPr>
      </p:pic>
      <p:pic>
        <p:nvPicPr>
          <p:cNvPr id="374" name="Google Shape;374;g6c0f374e77_0_61"/>
          <p:cNvPicPr preferRelativeResize="0"/>
          <p:nvPr/>
        </p:nvPicPr>
        <p:blipFill>
          <a:blip r:embed="rId5">
            <a:alphaModFix/>
          </a:blip>
          <a:stretch>
            <a:fillRect/>
          </a:stretch>
        </p:blipFill>
        <p:spPr>
          <a:xfrm>
            <a:off x="4615034" y="2745275"/>
            <a:ext cx="6869490" cy="3516525"/>
          </a:xfrm>
          <a:prstGeom prst="rect">
            <a:avLst/>
          </a:prstGeom>
          <a:noFill/>
          <a:ln cap="flat" cmpd="sng" w="9525">
            <a:solidFill>
              <a:srgbClr val="D9D9D9"/>
            </a:solidFill>
            <a:prstDash val="solid"/>
            <a:round/>
            <a:headEnd len="sm" w="sm" type="none"/>
            <a:tailEnd len="sm" w="sm" type="none"/>
          </a:ln>
          <a:effectLst>
            <a:outerShdw blurRad="57150" rotWithShape="0" algn="bl" dir="5400000" dist="19050">
              <a:srgbClr val="000000">
                <a:alpha val="50000"/>
              </a:srgbClr>
            </a:outerShdw>
          </a:effectLst>
        </p:spPr>
      </p:pic>
      <p:sp>
        <p:nvSpPr>
          <p:cNvPr id="375" name="Google Shape;375;g6c0f374e77_0_61"/>
          <p:cNvSpPr txBox="1"/>
          <p:nvPr/>
        </p:nvSpPr>
        <p:spPr>
          <a:xfrm>
            <a:off x="7629825" y="6373100"/>
            <a:ext cx="3854700" cy="22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accent1"/>
                </a:solidFill>
                <a:latin typeface="Helvetica Neue"/>
                <a:ea typeface="Helvetica Neue"/>
                <a:cs typeface="Helvetica Neue"/>
                <a:sym typeface="Helvetica Neue"/>
              </a:rPr>
              <a:t>   Crimes by temperature (2019 - present)</a:t>
            </a:r>
            <a:endParaRPr>
              <a:latin typeface="Calibri"/>
              <a:ea typeface="Calibri"/>
              <a:cs typeface="Calibri"/>
              <a:sym typeface="Calibri"/>
            </a:endParaRPr>
          </a:p>
        </p:txBody>
      </p:sp>
      <p:pic>
        <p:nvPicPr>
          <p:cNvPr id="376" name="Google Shape;376;g6c0f374e77_0_61"/>
          <p:cNvPicPr preferRelativeResize="0"/>
          <p:nvPr/>
        </p:nvPicPr>
        <p:blipFill>
          <a:blip r:embed="rId6">
            <a:alphaModFix/>
          </a:blip>
          <a:stretch>
            <a:fillRect/>
          </a:stretch>
        </p:blipFill>
        <p:spPr>
          <a:xfrm>
            <a:off x="152400" y="1277400"/>
            <a:ext cx="1211125" cy="1211125"/>
          </a:xfrm>
          <a:prstGeom prst="rect">
            <a:avLst/>
          </a:prstGeom>
          <a:noFill/>
          <a:ln>
            <a:noFill/>
          </a:ln>
          <a:effectLst>
            <a:outerShdw blurRad="50800" rotWithShape="0" algn="ctr" dir="5400000" dist="50800">
              <a:schemeClr val="lt1">
                <a:alpha val="45100"/>
              </a:schemeClr>
            </a:outerShdw>
          </a:effectLst>
        </p:spPr>
      </p:pic>
      <p:sp>
        <p:nvSpPr>
          <p:cNvPr id="377" name="Google Shape;377;g6c0f374e77_0_61"/>
          <p:cNvSpPr/>
          <p:nvPr/>
        </p:nvSpPr>
        <p:spPr>
          <a:xfrm>
            <a:off x="11305675" y="5106975"/>
            <a:ext cx="430500" cy="356700"/>
          </a:xfrm>
          <a:prstGeom prst="leftArrow">
            <a:avLst>
              <a:gd fmla="val 50000" name="adj1"/>
              <a:gd fmla="val 50000" name="adj2"/>
            </a:avLst>
          </a:prstGeom>
          <a:solidFill>
            <a:schemeClr val="lt2"/>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378" name="Google Shape;378;g6c0f374e77_0_61"/>
          <p:cNvSpPr/>
          <p:nvPr/>
        </p:nvSpPr>
        <p:spPr>
          <a:xfrm>
            <a:off x="2433650" y="4943725"/>
            <a:ext cx="430500" cy="356700"/>
          </a:xfrm>
          <a:prstGeom prst="leftArrow">
            <a:avLst>
              <a:gd fmla="val 50000" name="adj1"/>
              <a:gd fmla="val 50000" name="adj2"/>
            </a:avLst>
          </a:prstGeom>
          <a:solidFill>
            <a:schemeClr val="lt2"/>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pic>
        <p:nvPicPr>
          <p:cNvPr id="379" name="Google Shape;379;g6c0f374e77_0_61"/>
          <p:cNvPicPr preferRelativeResize="0"/>
          <p:nvPr/>
        </p:nvPicPr>
        <p:blipFill>
          <a:blip r:embed="rId7">
            <a:alphaModFix/>
          </a:blip>
          <a:stretch>
            <a:fillRect/>
          </a:stretch>
        </p:blipFill>
        <p:spPr>
          <a:xfrm>
            <a:off x="2994688" y="4845175"/>
            <a:ext cx="1489800" cy="553800"/>
          </a:xfrm>
          <a:prstGeom prst="rect">
            <a:avLst/>
          </a:prstGeom>
          <a:noFill/>
          <a:ln>
            <a:noFill/>
          </a:ln>
        </p:spPr>
      </p:pic>
      <p:pic>
        <p:nvPicPr>
          <p:cNvPr id="380" name="Google Shape;380;g6c0f374e77_0_61"/>
          <p:cNvPicPr preferRelativeResize="0"/>
          <p:nvPr/>
        </p:nvPicPr>
        <p:blipFill rotWithShape="1">
          <a:blip r:embed="rId8">
            <a:alphaModFix/>
          </a:blip>
          <a:srcRect b="0" l="0" r="0" t="0"/>
          <a:stretch/>
        </p:blipFill>
        <p:spPr>
          <a:xfrm>
            <a:off x="10250197" y="1981550"/>
            <a:ext cx="1941792" cy="503400"/>
          </a:xfrm>
          <a:prstGeom prst="rect">
            <a:avLst/>
          </a:prstGeom>
          <a:noFill/>
          <a:ln cap="flat" cmpd="sng" w="9525">
            <a:solidFill>
              <a:srgbClr val="C9DAF8"/>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pic>
        <p:nvPicPr>
          <p:cNvPr id="385" name="Google Shape;385;g6c12134057_4_7"/>
          <p:cNvPicPr preferRelativeResize="0"/>
          <p:nvPr/>
        </p:nvPicPr>
        <p:blipFill rotWithShape="1">
          <a:blip r:embed="rId3">
            <a:alphaModFix/>
          </a:blip>
          <a:srcRect b="32821" l="2290" r="2280" t="979"/>
          <a:stretch/>
        </p:blipFill>
        <p:spPr>
          <a:xfrm>
            <a:off x="0" y="0"/>
            <a:ext cx="12191999" cy="6858001"/>
          </a:xfrm>
          <a:prstGeom prst="rect">
            <a:avLst/>
          </a:prstGeom>
          <a:noFill/>
          <a:ln>
            <a:noFill/>
          </a:ln>
        </p:spPr>
      </p:pic>
      <p:sp>
        <p:nvSpPr>
          <p:cNvPr id="386" name="Google Shape;386;g6c12134057_4_7"/>
          <p:cNvSpPr/>
          <p:nvPr/>
        </p:nvSpPr>
        <p:spPr>
          <a:xfrm rot="10800000">
            <a:off x="-3" y="0"/>
            <a:ext cx="12192000" cy="6858000"/>
          </a:xfrm>
          <a:prstGeom prst="rect">
            <a:avLst/>
          </a:prstGeom>
          <a:gradFill>
            <a:gsLst>
              <a:gs pos="0">
                <a:srgbClr val="FFFFFF">
                  <a:alpha val="74509"/>
                </a:srgbClr>
              </a:gs>
              <a:gs pos="73000">
                <a:srgbClr val="FFFFFF">
                  <a:alpha val="81176"/>
                </a:srgbClr>
              </a:gs>
              <a:gs pos="100000">
                <a:srgbClr val="FFFFFF">
                  <a:alpha val="81176"/>
                </a:srgbClr>
              </a:gs>
            </a:gsLst>
            <a:lin ang="0" scaled="0"/>
          </a:gradFill>
          <a:ln>
            <a:noFill/>
          </a:ln>
          <a:effectLst>
            <a:outerShdw blurRad="50800" rotWithShape="0" algn="ctr" dir="5400000" dist="50800">
              <a:schemeClr val="lt1">
                <a:alpha val="451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387" name="Google Shape;387;g6c12134057_4_7"/>
          <p:cNvSpPr txBox="1"/>
          <p:nvPr/>
        </p:nvSpPr>
        <p:spPr>
          <a:xfrm>
            <a:off x="345440" y="325816"/>
            <a:ext cx="11518500" cy="553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4400"/>
              <a:buFont typeface="Lemon"/>
              <a:buNone/>
            </a:pPr>
            <a:r>
              <a:rPr lang="en-US" sz="3200">
                <a:solidFill>
                  <a:schemeClr val="accent1"/>
                </a:solidFill>
                <a:latin typeface="Helvetica Neue"/>
                <a:ea typeface="Helvetica Neue"/>
                <a:cs typeface="Helvetica Neue"/>
                <a:sym typeface="Helvetica Neue"/>
              </a:rPr>
              <a:t>DASHBOARD | SUMMARY</a:t>
            </a:r>
            <a:endParaRPr sz="3200">
              <a:solidFill>
                <a:schemeClr val="accent1"/>
              </a:solidFill>
              <a:latin typeface="Helvetica Neue"/>
              <a:ea typeface="Helvetica Neue"/>
              <a:cs typeface="Helvetica Neue"/>
              <a:sym typeface="Helvetica Neue"/>
            </a:endParaRPr>
          </a:p>
        </p:txBody>
      </p:sp>
      <p:sp>
        <p:nvSpPr>
          <p:cNvPr id="388" name="Google Shape;388;g6c12134057_4_7"/>
          <p:cNvSpPr/>
          <p:nvPr/>
        </p:nvSpPr>
        <p:spPr>
          <a:xfrm>
            <a:off x="0" y="350990"/>
            <a:ext cx="152400" cy="503400"/>
          </a:xfrm>
          <a:prstGeom prst="rect">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89" name="Google Shape;389;g6c12134057_4_7"/>
          <p:cNvPicPr preferRelativeResize="0"/>
          <p:nvPr/>
        </p:nvPicPr>
        <p:blipFill>
          <a:blip r:embed="rId4">
            <a:alphaModFix/>
          </a:blip>
          <a:stretch>
            <a:fillRect/>
          </a:stretch>
        </p:blipFill>
        <p:spPr>
          <a:xfrm>
            <a:off x="2602700" y="997850"/>
            <a:ext cx="9094748" cy="5584627"/>
          </a:xfrm>
          <a:prstGeom prst="rect">
            <a:avLst/>
          </a:prstGeom>
          <a:noFill/>
          <a:ln cap="flat" cmpd="sng" w="9525">
            <a:solidFill>
              <a:srgbClr val="D9D9D9"/>
            </a:solidFill>
            <a:prstDash val="solid"/>
            <a:round/>
            <a:headEnd len="sm" w="sm" type="none"/>
            <a:tailEnd len="sm" w="sm" type="none"/>
          </a:ln>
          <a:effectLst>
            <a:outerShdw blurRad="57150" rotWithShape="0" algn="bl" dir="5400000" dist="19050">
              <a:srgbClr val="000000">
                <a:alpha val="50000"/>
              </a:srgbClr>
            </a:outerShdw>
          </a:effectLst>
        </p:spPr>
      </p:pic>
      <p:pic>
        <p:nvPicPr>
          <p:cNvPr id="390" name="Google Shape;390;g6c12134057_4_7"/>
          <p:cNvPicPr preferRelativeResize="0"/>
          <p:nvPr/>
        </p:nvPicPr>
        <p:blipFill rotWithShape="1">
          <a:blip r:embed="rId5">
            <a:alphaModFix/>
          </a:blip>
          <a:srcRect b="0" l="0" r="0" t="0"/>
          <a:stretch/>
        </p:blipFill>
        <p:spPr>
          <a:xfrm>
            <a:off x="-3" y="997850"/>
            <a:ext cx="1941792" cy="503400"/>
          </a:xfrm>
          <a:prstGeom prst="rect">
            <a:avLst/>
          </a:prstGeom>
          <a:noFill/>
          <a:ln cap="flat" cmpd="sng" w="9525">
            <a:solidFill>
              <a:srgbClr val="C9DAF8"/>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pic>
        <p:nvPicPr>
          <p:cNvPr id="395" name="Google Shape;395;g75cbdff248_2_0"/>
          <p:cNvPicPr preferRelativeResize="0"/>
          <p:nvPr/>
        </p:nvPicPr>
        <p:blipFill rotWithShape="1">
          <a:blip r:embed="rId3">
            <a:alphaModFix/>
          </a:blip>
          <a:srcRect b="32821" l="2290" r="2280" t="979"/>
          <a:stretch/>
        </p:blipFill>
        <p:spPr>
          <a:xfrm>
            <a:off x="0" y="0"/>
            <a:ext cx="12191999" cy="6858001"/>
          </a:xfrm>
          <a:prstGeom prst="rect">
            <a:avLst/>
          </a:prstGeom>
          <a:noFill/>
          <a:ln>
            <a:noFill/>
          </a:ln>
        </p:spPr>
      </p:pic>
      <p:sp>
        <p:nvSpPr>
          <p:cNvPr id="396" name="Google Shape;396;g75cbdff248_2_0"/>
          <p:cNvSpPr/>
          <p:nvPr/>
        </p:nvSpPr>
        <p:spPr>
          <a:xfrm rot="10800000">
            <a:off x="-3" y="0"/>
            <a:ext cx="12192000" cy="6858000"/>
          </a:xfrm>
          <a:prstGeom prst="rect">
            <a:avLst/>
          </a:prstGeom>
          <a:gradFill>
            <a:gsLst>
              <a:gs pos="0">
                <a:srgbClr val="FFFFFF">
                  <a:alpha val="74509"/>
                </a:srgbClr>
              </a:gs>
              <a:gs pos="73000">
                <a:srgbClr val="FFFFFF">
                  <a:alpha val="81176"/>
                </a:srgbClr>
              </a:gs>
              <a:gs pos="100000">
                <a:srgbClr val="FFFFFF">
                  <a:alpha val="81176"/>
                </a:srgbClr>
              </a:gs>
            </a:gsLst>
            <a:lin ang="0" scaled="0"/>
          </a:gradFill>
          <a:ln>
            <a:noFill/>
          </a:ln>
          <a:effectLst>
            <a:outerShdw blurRad="50800" rotWithShape="0" algn="ctr" dir="5400000" dist="50800">
              <a:schemeClr val="lt1">
                <a:alpha val="451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397" name="Google Shape;397;g75cbdff248_2_0"/>
          <p:cNvSpPr txBox="1"/>
          <p:nvPr/>
        </p:nvSpPr>
        <p:spPr>
          <a:xfrm>
            <a:off x="345440" y="325816"/>
            <a:ext cx="11518500" cy="553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4400"/>
              <a:buFont typeface="Lemon"/>
              <a:buNone/>
            </a:pPr>
            <a:r>
              <a:rPr lang="en-US" sz="3200">
                <a:solidFill>
                  <a:schemeClr val="accent1"/>
                </a:solidFill>
                <a:latin typeface="Helvetica Neue"/>
                <a:ea typeface="Helvetica Neue"/>
                <a:cs typeface="Helvetica Neue"/>
                <a:sym typeface="Helvetica Neue"/>
              </a:rPr>
              <a:t>DASHBOARD | MAPS I</a:t>
            </a:r>
            <a:endParaRPr sz="3200">
              <a:solidFill>
                <a:schemeClr val="accent1"/>
              </a:solidFill>
              <a:latin typeface="Helvetica Neue"/>
              <a:ea typeface="Helvetica Neue"/>
              <a:cs typeface="Helvetica Neue"/>
              <a:sym typeface="Helvetica Neue"/>
            </a:endParaRPr>
          </a:p>
        </p:txBody>
      </p:sp>
      <p:sp>
        <p:nvSpPr>
          <p:cNvPr id="398" name="Google Shape;398;g75cbdff248_2_0"/>
          <p:cNvSpPr/>
          <p:nvPr/>
        </p:nvSpPr>
        <p:spPr>
          <a:xfrm>
            <a:off x="0" y="350990"/>
            <a:ext cx="152400" cy="503400"/>
          </a:xfrm>
          <a:prstGeom prst="rect">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99" name="Google Shape;399;g75cbdff248_2_0"/>
          <p:cNvPicPr preferRelativeResize="0"/>
          <p:nvPr/>
        </p:nvPicPr>
        <p:blipFill rotWithShape="1">
          <a:blip r:embed="rId4">
            <a:alphaModFix/>
          </a:blip>
          <a:srcRect b="0" l="0" r="0" t="0"/>
          <a:stretch/>
        </p:blipFill>
        <p:spPr>
          <a:xfrm>
            <a:off x="-3" y="997850"/>
            <a:ext cx="1941792" cy="503400"/>
          </a:xfrm>
          <a:prstGeom prst="rect">
            <a:avLst/>
          </a:prstGeom>
          <a:noFill/>
          <a:ln cap="flat" cmpd="sng" w="9525">
            <a:solidFill>
              <a:srgbClr val="C9DAF8"/>
            </a:solidFill>
            <a:prstDash val="solid"/>
            <a:round/>
            <a:headEnd len="sm" w="sm" type="none"/>
            <a:tailEnd len="sm" w="sm" type="none"/>
          </a:ln>
        </p:spPr>
      </p:pic>
      <p:pic>
        <p:nvPicPr>
          <p:cNvPr id="400" name="Google Shape;400;g75cbdff248_2_0"/>
          <p:cNvPicPr preferRelativeResize="0"/>
          <p:nvPr/>
        </p:nvPicPr>
        <p:blipFill>
          <a:blip r:embed="rId5">
            <a:alphaModFix/>
          </a:blip>
          <a:stretch>
            <a:fillRect/>
          </a:stretch>
        </p:blipFill>
        <p:spPr>
          <a:xfrm>
            <a:off x="2779921" y="997850"/>
            <a:ext cx="8994929" cy="5431302"/>
          </a:xfrm>
          <a:prstGeom prst="rect">
            <a:avLst/>
          </a:prstGeom>
          <a:noFill/>
          <a:ln cap="flat" cmpd="sng" w="9525">
            <a:solidFill>
              <a:srgbClr val="D9D9D9"/>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pic>
        <p:nvPicPr>
          <p:cNvPr id="405" name="Google Shape;405;g6c1b40f20f_0_0"/>
          <p:cNvPicPr preferRelativeResize="0"/>
          <p:nvPr/>
        </p:nvPicPr>
        <p:blipFill rotWithShape="1">
          <a:blip r:embed="rId3">
            <a:alphaModFix/>
          </a:blip>
          <a:srcRect b="32821" l="2290" r="2280" t="979"/>
          <a:stretch/>
        </p:blipFill>
        <p:spPr>
          <a:xfrm>
            <a:off x="0" y="0"/>
            <a:ext cx="12191999" cy="6858001"/>
          </a:xfrm>
          <a:prstGeom prst="rect">
            <a:avLst/>
          </a:prstGeom>
          <a:noFill/>
          <a:ln>
            <a:noFill/>
          </a:ln>
        </p:spPr>
      </p:pic>
      <p:sp>
        <p:nvSpPr>
          <p:cNvPr id="406" name="Google Shape;406;g6c1b40f20f_0_0"/>
          <p:cNvSpPr/>
          <p:nvPr/>
        </p:nvSpPr>
        <p:spPr>
          <a:xfrm rot="10800000">
            <a:off x="-3" y="0"/>
            <a:ext cx="12192000" cy="6858000"/>
          </a:xfrm>
          <a:prstGeom prst="rect">
            <a:avLst/>
          </a:prstGeom>
          <a:gradFill>
            <a:gsLst>
              <a:gs pos="0">
                <a:srgbClr val="FFFFFF">
                  <a:alpha val="74509"/>
                </a:srgbClr>
              </a:gs>
              <a:gs pos="73000">
                <a:srgbClr val="FFFFFF">
                  <a:alpha val="81176"/>
                </a:srgbClr>
              </a:gs>
              <a:gs pos="100000">
                <a:srgbClr val="FFFFFF">
                  <a:alpha val="81176"/>
                </a:srgbClr>
              </a:gs>
            </a:gsLst>
            <a:lin ang="0" scaled="0"/>
          </a:gradFill>
          <a:ln>
            <a:noFill/>
          </a:ln>
          <a:effectLst>
            <a:outerShdw blurRad="50800" rotWithShape="0" algn="ctr" dir="5400000" dist="50800">
              <a:schemeClr val="lt1">
                <a:alpha val="451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407" name="Google Shape;407;g6c1b40f20f_0_0"/>
          <p:cNvSpPr txBox="1"/>
          <p:nvPr/>
        </p:nvSpPr>
        <p:spPr>
          <a:xfrm>
            <a:off x="345440" y="325816"/>
            <a:ext cx="11518500" cy="553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4400"/>
              <a:buFont typeface="Lemon"/>
              <a:buNone/>
            </a:pPr>
            <a:r>
              <a:rPr lang="en-US" sz="3200">
                <a:solidFill>
                  <a:schemeClr val="accent1"/>
                </a:solidFill>
                <a:latin typeface="Helvetica Neue"/>
                <a:ea typeface="Helvetica Neue"/>
                <a:cs typeface="Helvetica Neue"/>
                <a:sym typeface="Helvetica Neue"/>
              </a:rPr>
              <a:t>DASHBOARD | MAPS II</a:t>
            </a:r>
            <a:endParaRPr sz="3200">
              <a:solidFill>
                <a:schemeClr val="accent1"/>
              </a:solidFill>
              <a:latin typeface="Helvetica Neue"/>
              <a:ea typeface="Helvetica Neue"/>
              <a:cs typeface="Helvetica Neue"/>
              <a:sym typeface="Helvetica Neue"/>
            </a:endParaRPr>
          </a:p>
        </p:txBody>
      </p:sp>
      <p:sp>
        <p:nvSpPr>
          <p:cNvPr id="408" name="Google Shape;408;g6c1b40f20f_0_0"/>
          <p:cNvSpPr/>
          <p:nvPr/>
        </p:nvSpPr>
        <p:spPr>
          <a:xfrm>
            <a:off x="0" y="350990"/>
            <a:ext cx="152400" cy="503400"/>
          </a:xfrm>
          <a:prstGeom prst="rect">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409" name="Google Shape;409;g6c1b40f20f_0_0"/>
          <p:cNvPicPr preferRelativeResize="0"/>
          <p:nvPr/>
        </p:nvPicPr>
        <p:blipFill rotWithShape="1">
          <a:blip r:embed="rId4">
            <a:alphaModFix/>
          </a:blip>
          <a:srcRect b="0" l="0" r="0" t="0"/>
          <a:stretch/>
        </p:blipFill>
        <p:spPr>
          <a:xfrm>
            <a:off x="-3" y="997850"/>
            <a:ext cx="1941792" cy="503400"/>
          </a:xfrm>
          <a:prstGeom prst="rect">
            <a:avLst/>
          </a:prstGeom>
          <a:noFill/>
          <a:ln cap="flat" cmpd="sng" w="9525">
            <a:solidFill>
              <a:srgbClr val="C9DAF8"/>
            </a:solidFill>
            <a:prstDash val="solid"/>
            <a:round/>
            <a:headEnd len="sm" w="sm" type="none"/>
            <a:tailEnd len="sm" w="sm" type="none"/>
          </a:ln>
        </p:spPr>
      </p:pic>
      <p:pic>
        <p:nvPicPr>
          <p:cNvPr id="410" name="Google Shape;410;g6c1b40f20f_0_0"/>
          <p:cNvPicPr preferRelativeResize="0"/>
          <p:nvPr/>
        </p:nvPicPr>
        <p:blipFill>
          <a:blip r:embed="rId5">
            <a:alphaModFix/>
          </a:blip>
          <a:stretch>
            <a:fillRect/>
          </a:stretch>
        </p:blipFill>
        <p:spPr>
          <a:xfrm>
            <a:off x="3551275" y="997850"/>
            <a:ext cx="7349202" cy="5599400"/>
          </a:xfrm>
          <a:prstGeom prst="rect">
            <a:avLst/>
          </a:prstGeom>
          <a:noFill/>
          <a:ln cap="flat" cmpd="sng" w="9525">
            <a:solidFill>
              <a:srgbClr val="D9D9D9"/>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pic>
        <p:nvPicPr>
          <p:cNvPr id="415" name="Google Shape;415;g6bffe6aba8_0_0"/>
          <p:cNvPicPr preferRelativeResize="0"/>
          <p:nvPr/>
        </p:nvPicPr>
        <p:blipFill rotWithShape="1">
          <a:blip r:embed="rId3">
            <a:alphaModFix/>
          </a:blip>
          <a:srcRect b="32821" l="2290" r="2280" t="979"/>
          <a:stretch/>
        </p:blipFill>
        <p:spPr>
          <a:xfrm>
            <a:off x="0" y="0"/>
            <a:ext cx="12191999" cy="6858001"/>
          </a:xfrm>
          <a:prstGeom prst="rect">
            <a:avLst/>
          </a:prstGeom>
          <a:noFill/>
          <a:ln>
            <a:noFill/>
          </a:ln>
        </p:spPr>
      </p:pic>
      <p:sp>
        <p:nvSpPr>
          <p:cNvPr id="416" name="Google Shape;416;g6bffe6aba8_0_0"/>
          <p:cNvSpPr/>
          <p:nvPr/>
        </p:nvSpPr>
        <p:spPr>
          <a:xfrm rot="10800000">
            <a:off x="-3" y="0"/>
            <a:ext cx="12192000" cy="6858000"/>
          </a:xfrm>
          <a:prstGeom prst="rect">
            <a:avLst/>
          </a:prstGeom>
          <a:gradFill>
            <a:gsLst>
              <a:gs pos="0">
                <a:srgbClr val="FFFFFF">
                  <a:alpha val="74509"/>
                </a:srgbClr>
              </a:gs>
              <a:gs pos="73000">
                <a:srgbClr val="FFFFFF">
                  <a:alpha val="81176"/>
                </a:srgbClr>
              </a:gs>
              <a:gs pos="100000">
                <a:srgbClr val="FFFFFF">
                  <a:alpha val="81176"/>
                </a:srgbClr>
              </a:gs>
            </a:gsLst>
            <a:lin ang="0" scaled="0"/>
          </a:gradFill>
          <a:ln>
            <a:noFill/>
          </a:ln>
          <a:effectLst>
            <a:outerShdw blurRad="50800" rotWithShape="0" algn="ctr" dir="5400000" dist="50800">
              <a:schemeClr val="lt1">
                <a:alpha val="451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417" name="Google Shape;417;g6bffe6aba8_0_0"/>
          <p:cNvSpPr txBox="1"/>
          <p:nvPr/>
        </p:nvSpPr>
        <p:spPr>
          <a:xfrm>
            <a:off x="345440" y="325816"/>
            <a:ext cx="11518500" cy="553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4400"/>
              <a:buFont typeface="Lemon"/>
              <a:buNone/>
            </a:pPr>
            <a:r>
              <a:rPr lang="en-US" sz="3200">
                <a:solidFill>
                  <a:schemeClr val="accent1"/>
                </a:solidFill>
                <a:latin typeface="Helvetica Neue"/>
                <a:ea typeface="Helvetica Neue"/>
                <a:cs typeface="Helvetica Neue"/>
                <a:sym typeface="Helvetica Neue"/>
              </a:rPr>
              <a:t>RECOMMENDATIONS</a:t>
            </a:r>
            <a:endParaRPr b="0" i="0" sz="1050" u="none" cap="none" strike="noStrike">
              <a:solidFill>
                <a:schemeClr val="accent1"/>
              </a:solidFill>
              <a:latin typeface="Helvetica Neue"/>
              <a:ea typeface="Helvetica Neue"/>
              <a:cs typeface="Helvetica Neue"/>
              <a:sym typeface="Helvetica Neue"/>
            </a:endParaRPr>
          </a:p>
        </p:txBody>
      </p:sp>
      <p:sp>
        <p:nvSpPr>
          <p:cNvPr id="418" name="Google Shape;418;g6bffe6aba8_0_0"/>
          <p:cNvSpPr/>
          <p:nvPr/>
        </p:nvSpPr>
        <p:spPr>
          <a:xfrm>
            <a:off x="0" y="350990"/>
            <a:ext cx="152400" cy="503400"/>
          </a:xfrm>
          <a:prstGeom prst="rect">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419" name="Google Shape;419;g6bffe6aba8_0_0"/>
          <p:cNvPicPr preferRelativeResize="0"/>
          <p:nvPr/>
        </p:nvPicPr>
        <p:blipFill>
          <a:blip r:embed="rId4">
            <a:alphaModFix/>
          </a:blip>
          <a:stretch>
            <a:fillRect/>
          </a:stretch>
        </p:blipFill>
        <p:spPr>
          <a:xfrm>
            <a:off x="225675" y="1599988"/>
            <a:ext cx="2212100" cy="2212125"/>
          </a:xfrm>
          <a:prstGeom prst="rect">
            <a:avLst/>
          </a:prstGeom>
          <a:noFill/>
          <a:ln>
            <a:noFill/>
          </a:ln>
        </p:spPr>
      </p:pic>
      <p:sp>
        <p:nvSpPr>
          <p:cNvPr id="420" name="Google Shape;420;g6bffe6aba8_0_0"/>
          <p:cNvSpPr txBox="1"/>
          <p:nvPr/>
        </p:nvSpPr>
        <p:spPr>
          <a:xfrm>
            <a:off x="3146900" y="1964375"/>
            <a:ext cx="8942700" cy="42612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t/>
            </a:r>
            <a:endParaRPr sz="2000">
              <a:solidFill>
                <a:srgbClr val="4472C4"/>
              </a:solidFill>
              <a:latin typeface="Helvetica Neue"/>
              <a:ea typeface="Helvetica Neue"/>
              <a:cs typeface="Helvetica Neue"/>
              <a:sym typeface="Helvetica Neue"/>
            </a:endParaRPr>
          </a:p>
          <a:p>
            <a:pPr indent="-355600" lvl="0" marL="457200" rtl="0" algn="l">
              <a:lnSpc>
                <a:spcPct val="200000"/>
              </a:lnSpc>
              <a:spcBef>
                <a:spcPts val="0"/>
              </a:spcBef>
              <a:spcAft>
                <a:spcPts val="0"/>
              </a:spcAft>
              <a:buClr>
                <a:srgbClr val="4472C4"/>
              </a:buClr>
              <a:buSzPts val="2000"/>
              <a:buFont typeface="Helvetica Neue"/>
              <a:buAutoNum type="arabicPeriod"/>
            </a:pPr>
            <a:r>
              <a:rPr lang="en-US" sz="2000">
                <a:solidFill>
                  <a:srgbClr val="44546A"/>
                </a:solidFill>
                <a:latin typeface="Helvetica Neue"/>
                <a:ea typeface="Helvetica Neue"/>
                <a:cs typeface="Helvetica Neue"/>
                <a:sym typeface="Helvetica Neue"/>
              </a:rPr>
              <a:t>Take the bus and avoid the train</a:t>
            </a:r>
            <a:endParaRPr sz="2000">
              <a:solidFill>
                <a:srgbClr val="44546A"/>
              </a:solidFill>
              <a:latin typeface="Helvetica Neue"/>
              <a:ea typeface="Helvetica Neue"/>
              <a:cs typeface="Helvetica Neue"/>
              <a:sym typeface="Helvetica Neue"/>
            </a:endParaRPr>
          </a:p>
          <a:p>
            <a:pPr indent="-355600" lvl="0" marL="457200" rtl="0" algn="l">
              <a:lnSpc>
                <a:spcPct val="200000"/>
              </a:lnSpc>
              <a:spcBef>
                <a:spcPts val="0"/>
              </a:spcBef>
              <a:spcAft>
                <a:spcPts val="0"/>
              </a:spcAft>
              <a:buClr>
                <a:srgbClr val="4472C4"/>
              </a:buClr>
              <a:buSzPts val="2000"/>
              <a:buFont typeface="Helvetica Neue"/>
              <a:buAutoNum type="arabicPeriod"/>
            </a:pPr>
            <a:r>
              <a:rPr lang="en-US" sz="2000">
                <a:solidFill>
                  <a:srgbClr val="44546A"/>
                </a:solidFill>
                <a:latin typeface="Helvetica Neue"/>
                <a:ea typeface="Helvetica Neue"/>
                <a:cs typeface="Helvetica Neue"/>
                <a:sym typeface="Helvetica Neue"/>
              </a:rPr>
              <a:t>Mind your personal effects, there’s a lot of theft</a:t>
            </a:r>
            <a:endParaRPr sz="2000">
              <a:solidFill>
                <a:srgbClr val="44546A"/>
              </a:solidFill>
              <a:latin typeface="Helvetica Neue"/>
              <a:ea typeface="Helvetica Neue"/>
              <a:cs typeface="Helvetica Neue"/>
              <a:sym typeface="Helvetica Neue"/>
            </a:endParaRPr>
          </a:p>
          <a:p>
            <a:pPr indent="-355600" lvl="0" marL="457200" rtl="0" algn="l">
              <a:lnSpc>
                <a:spcPct val="200000"/>
              </a:lnSpc>
              <a:spcBef>
                <a:spcPts val="0"/>
              </a:spcBef>
              <a:spcAft>
                <a:spcPts val="0"/>
              </a:spcAft>
              <a:buClr>
                <a:srgbClr val="4472C4"/>
              </a:buClr>
              <a:buSzPts val="2000"/>
              <a:buFont typeface="Helvetica Neue"/>
              <a:buAutoNum type="arabicPeriod"/>
            </a:pPr>
            <a:r>
              <a:rPr lang="en-US" sz="2000">
                <a:solidFill>
                  <a:srgbClr val="44546A"/>
                </a:solidFill>
                <a:latin typeface="Helvetica Neue"/>
                <a:ea typeface="Helvetica Neue"/>
                <a:cs typeface="Helvetica Neue"/>
                <a:sym typeface="Helvetica Neue"/>
              </a:rPr>
              <a:t>Going Downtown or the Southside are both risky rides</a:t>
            </a:r>
            <a:endParaRPr sz="2000">
              <a:solidFill>
                <a:srgbClr val="44546A"/>
              </a:solidFill>
              <a:latin typeface="Helvetica Neue"/>
              <a:ea typeface="Helvetica Neue"/>
              <a:cs typeface="Helvetica Neue"/>
              <a:sym typeface="Helvetica Neue"/>
            </a:endParaRPr>
          </a:p>
          <a:p>
            <a:pPr indent="-355600" lvl="0" marL="457200" rtl="0" algn="l">
              <a:lnSpc>
                <a:spcPct val="200000"/>
              </a:lnSpc>
              <a:spcBef>
                <a:spcPts val="0"/>
              </a:spcBef>
              <a:spcAft>
                <a:spcPts val="0"/>
              </a:spcAft>
              <a:buClr>
                <a:srgbClr val="4472C4"/>
              </a:buClr>
              <a:buSzPts val="2000"/>
              <a:buFont typeface="Helvetica Neue"/>
              <a:buAutoNum type="arabicPeriod"/>
            </a:pPr>
            <a:r>
              <a:rPr lang="en-US" sz="2000">
                <a:solidFill>
                  <a:srgbClr val="44546A"/>
                </a:solidFill>
                <a:latin typeface="Helvetica Neue"/>
                <a:ea typeface="Helvetica Neue"/>
                <a:cs typeface="Helvetica Neue"/>
                <a:sym typeface="Helvetica Neue"/>
              </a:rPr>
              <a:t>If you must go west, buses are best</a:t>
            </a:r>
            <a:endParaRPr sz="2000">
              <a:solidFill>
                <a:srgbClr val="44546A"/>
              </a:solidFill>
              <a:latin typeface="Helvetica Neue"/>
              <a:ea typeface="Helvetica Neue"/>
              <a:cs typeface="Helvetica Neue"/>
              <a:sym typeface="Helvetica Neue"/>
            </a:endParaRPr>
          </a:p>
          <a:p>
            <a:pPr indent="-355600" lvl="0" marL="457200" rtl="0" algn="l">
              <a:lnSpc>
                <a:spcPct val="200000"/>
              </a:lnSpc>
              <a:spcBef>
                <a:spcPts val="0"/>
              </a:spcBef>
              <a:spcAft>
                <a:spcPts val="0"/>
              </a:spcAft>
              <a:buClr>
                <a:srgbClr val="4472C4"/>
              </a:buClr>
              <a:buSzPts val="2000"/>
              <a:buFont typeface="Helvetica Neue"/>
              <a:buAutoNum type="arabicPeriod"/>
            </a:pPr>
            <a:r>
              <a:rPr lang="en-US" sz="2000">
                <a:solidFill>
                  <a:srgbClr val="44546A"/>
                </a:solidFill>
                <a:latin typeface="Helvetica Neue"/>
                <a:ea typeface="Helvetica Neue"/>
                <a:cs typeface="Helvetica Neue"/>
                <a:sym typeface="Helvetica Neue"/>
              </a:rPr>
              <a:t>Peak hours for the criminal profession are in the PM between 2 and 7</a:t>
            </a:r>
            <a:endParaRPr sz="2000">
              <a:solidFill>
                <a:srgbClr val="44546A"/>
              </a:solidFill>
              <a:latin typeface="Helvetica Neue"/>
              <a:ea typeface="Helvetica Neue"/>
              <a:cs typeface="Helvetica Neue"/>
              <a:sym typeface="Helvetica Neue"/>
            </a:endParaRPr>
          </a:p>
          <a:p>
            <a:pPr indent="-355600" lvl="0" marL="457200" rtl="0" algn="l">
              <a:lnSpc>
                <a:spcPct val="200000"/>
              </a:lnSpc>
              <a:spcBef>
                <a:spcPts val="0"/>
              </a:spcBef>
              <a:spcAft>
                <a:spcPts val="0"/>
              </a:spcAft>
              <a:buClr>
                <a:srgbClr val="4472C4"/>
              </a:buClr>
              <a:buSzPts val="2000"/>
              <a:buFont typeface="Helvetica Neue"/>
              <a:buAutoNum type="arabicPeriod"/>
            </a:pPr>
            <a:r>
              <a:rPr lang="en-US" sz="2000">
                <a:solidFill>
                  <a:srgbClr val="44546A"/>
                </a:solidFill>
                <a:latin typeface="Helvetica Neue"/>
                <a:ea typeface="Helvetica Neue"/>
                <a:cs typeface="Helvetica Neue"/>
                <a:sym typeface="Helvetica Neue"/>
              </a:rPr>
              <a:t>When the weather is nice, think twice</a:t>
            </a:r>
            <a:endParaRPr sz="2000">
              <a:latin typeface="Calibri"/>
              <a:ea typeface="Calibri"/>
              <a:cs typeface="Calibri"/>
              <a:sym typeface="Calibri"/>
            </a:endParaRPr>
          </a:p>
        </p:txBody>
      </p:sp>
      <p:pic>
        <p:nvPicPr>
          <p:cNvPr id="421" name="Google Shape;421;g6bffe6aba8_0_0"/>
          <p:cNvPicPr preferRelativeResize="0"/>
          <p:nvPr/>
        </p:nvPicPr>
        <p:blipFill>
          <a:blip r:embed="rId5">
            <a:alphaModFix/>
          </a:blip>
          <a:stretch>
            <a:fillRect/>
          </a:stretch>
        </p:blipFill>
        <p:spPr>
          <a:xfrm>
            <a:off x="10938150" y="5629750"/>
            <a:ext cx="925800" cy="925800"/>
          </a:xfrm>
          <a:prstGeom prst="rect">
            <a:avLst/>
          </a:prstGeom>
          <a:noFill/>
          <a:ln>
            <a:noFill/>
          </a:ln>
        </p:spPr>
      </p:pic>
      <p:sp>
        <p:nvSpPr>
          <p:cNvPr id="422" name="Google Shape;422;g6bffe6aba8_0_0"/>
          <p:cNvSpPr txBox="1"/>
          <p:nvPr/>
        </p:nvSpPr>
        <p:spPr>
          <a:xfrm>
            <a:off x="3146900" y="1901275"/>
            <a:ext cx="7174500" cy="553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4400"/>
              <a:buFont typeface="Lemon"/>
              <a:buNone/>
            </a:pPr>
            <a:r>
              <a:rPr lang="en-US" sz="3200">
                <a:solidFill>
                  <a:srgbClr val="666666"/>
                </a:solidFill>
                <a:latin typeface="Helvetica Neue"/>
                <a:ea typeface="Helvetica Neue"/>
                <a:cs typeface="Helvetica Neue"/>
                <a:sym typeface="Helvetica Neue"/>
              </a:rPr>
              <a:t>SIX SAFETY TIPS! </a:t>
            </a:r>
            <a:r>
              <a:rPr lang="en-US" sz="2000">
                <a:solidFill>
                  <a:srgbClr val="4472C4"/>
                </a:solidFill>
                <a:latin typeface="Helvetica Neue"/>
                <a:ea typeface="Helvetica Neue"/>
                <a:cs typeface="Helvetica Neue"/>
                <a:sym typeface="Helvetica Neue"/>
              </a:rPr>
              <a:t>When riding the CTA...</a:t>
            </a:r>
            <a:endParaRPr b="0" i="0" sz="1050" cap="none" strike="noStrike">
              <a:solidFill>
                <a:srgbClr val="666666"/>
              </a:solidFill>
              <a:latin typeface="Helvetica Neue"/>
              <a:ea typeface="Helvetica Neue"/>
              <a:cs typeface="Helvetica Neue"/>
              <a:sym typeface="Helvetica Neu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pic>
        <p:nvPicPr>
          <p:cNvPr id="427" name="Google Shape;427;g6bfc1c3673_0_46"/>
          <p:cNvPicPr preferRelativeResize="0"/>
          <p:nvPr/>
        </p:nvPicPr>
        <p:blipFill rotWithShape="1">
          <a:blip r:embed="rId3">
            <a:alphaModFix/>
          </a:blip>
          <a:srcRect b="32821" l="2290" r="2280" t="979"/>
          <a:stretch/>
        </p:blipFill>
        <p:spPr>
          <a:xfrm>
            <a:off x="0" y="0"/>
            <a:ext cx="12191999" cy="6858001"/>
          </a:xfrm>
          <a:prstGeom prst="rect">
            <a:avLst/>
          </a:prstGeom>
          <a:noFill/>
          <a:ln>
            <a:noFill/>
          </a:ln>
        </p:spPr>
      </p:pic>
      <p:sp>
        <p:nvSpPr>
          <p:cNvPr id="428" name="Google Shape;428;g6bfc1c3673_0_46"/>
          <p:cNvSpPr/>
          <p:nvPr/>
        </p:nvSpPr>
        <p:spPr>
          <a:xfrm rot="10800000">
            <a:off x="-3" y="0"/>
            <a:ext cx="12192000" cy="6858000"/>
          </a:xfrm>
          <a:prstGeom prst="rect">
            <a:avLst/>
          </a:prstGeom>
          <a:gradFill>
            <a:gsLst>
              <a:gs pos="0">
                <a:srgbClr val="FFFFFF">
                  <a:alpha val="74509"/>
                </a:srgbClr>
              </a:gs>
              <a:gs pos="73000">
                <a:srgbClr val="FFFFFF">
                  <a:alpha val="81176"/>
                </a:srgbClr>
              </a:gs>
              <a:gs pos="100000">
                <a:srgbClr val="FFFFFF">
                  <a:alpha val="81176"/>
                </a:srgbClr>
              </a:gs>
            </a:gsLst>
            <a:lin ang="0" scaled="0"/>
          </a:gradFill>
          <a:ln>
            <a:noFill/>
          </a:ln>
          <a:effectLst>
            <a:outerShdw blurRad="50800" rotWithShape="0" algn="ctr" dir="5400000" dist="50800">
              <a:schemeClr val="lt1">
                <a:alpha val="451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429" name="Google Shape;429;g6bfc1c3673_0_46"/>
          <p:cNvSpPr txBox="1"/>
          <p:nvPr/>
        </p:nvSpPr>
        <p:spPr>
          <a:xfrm>
            <a:off x="345440" y="2764216"/>
            <a:ext cx="11518500" cy="5538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accent1"/>
              </a:buClr>
              <a:buSzPts val="4400"/>
              <a:buFont typeface="Lemon"/>
              <a:buNone/>
            </a:pPr>
            <a:r>
              <a:rPr lang="en-US" sz="3600">
                <a:solidFill>
                  <a:schemeClr val="accent1"/>
                </a:solidFill>
                <a:latin typeface="Helvetica Neue"/>
                <a:ea typeface="Helvetica Neue"/>
                <a:cs typeface="Helvetica Neue"/>
                <a:sym typeface="Helvetica Neue"/>
              </a:rPr>
              <a:t>CONCLUSION</a:t>
            </a:r>
            <a:endParaRPr sz="3600">
              <a:solidFill>
                <a:schemeClr val="accent1"/>
              </a:solidFill>
              <a:latin typeface="Helvetica Neue"/>
              <a:ea typeface="Helvetica Neue"/>
              <a:cs typeface="Helvetica Neue"/>
              <a:sym typeface="Helvetica Neue"/>
            </a:endParaRPr>
          </a:p>
        </p:txBody>
      </p:sp>
      <p:sp>
        <p:nvSpPr>
          <p:cNvPr id="430" name="Google Shape;430;g6bfc1c3673_0_46"/>
          <p:cNvSpPr/>
          <p:nvPr/>
        </p:nvSpPr>
        <p:spPr>
          <a:xfrm>
            <a:off x="0" y="2419133"/>
            <a:ext cx="152400" cy="1264800"/>
          </a:xfrm>
          <a:prstGeom prst="rect">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pic>
        <p:nvPicPr>
          <p:cNvPr id="435" name="Google Shape;435;g6bfc1c3673_0_216"/>
          <p:cNvPicPr preferRelativeResize="0"/>
          <p:nvPr/>
        </p:nvPicPr>
        <p:blipFill rotWithShape="1">
          <a:blip r:embed="rId3">
            <a:alphaModFix/>
          </a:blip>
          <a:srcRect b="32821" l="2290" r="2280" t="979"/>
          <a:stretch/>
        </p:blipFill>
        <p:spPr>
          <a:xfrm>
            <a:off x="0" y="0"/>
            <a:ext cx="12191999" cy="6858001"/>
          </a:xfrm>
          <a:prstGeom prst="rect">
            <a:avLst/>
          </a:prstGeom>
          <a:noFill/>
          <a:ln>
            <a:noFill/>
          </a:ln>
        </p:spPr>
      </p:pic>
      <p:sp>
        <p:nvSpPr>
          <p:cNvPr id="436" name="Google Shape;436;g6bfc1c3673_0_216"/>
          <p:cNvSpPr/>
          <p:nvPr/>
        </p:nvSpPr>
        <p:spPr>
          <a:xfrm rot="10800000">
            <a:off x="-3" y="0"/>
            <a:ext cx="12192000" cy="6858000"/>
          </a:xfrm>
          <a:prstGeom prst="rect">
            <a:avLst/>
          </a:prstGeom>
          <a:gradFill>
            <a:gsLst>
              <a:gs pos="0">
                <a:srgbClr val="FFFFFF">
                  <a:alpha val="74509"/>
                </a:srgbClr>
              </a:gs>
              <a:gs pos="73000">
                <a:srgbClr val="FFFFFF">
                  <a:alpha val="81176"/>
                </a:srgbClr>
              </a:gs>
              <a:gs pos="100000">
                <a:srgbClr val="FFFFFF">
                  <a:alpha val="81176"/>
                </a:srgbClr>
              </a:gs>
            </a:gsLst>
            <a:lin ang="0" scaled="0"/>
          </a:gradFill>
          <a:ln>
            <a:noFill/>
          </a:ln>
          <a:effectLst>
            <a:outerShdw blurRad="50800" rotWithShape="0" algn="ctr" dir="5400000" dist="50800">
              <a:schemeClr val="lt1">
                <a:alpha val="451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437" name="Google Shape;437;g6bfc1c3673_0_216"/>
          <p:cNvSpPr txBox="1"/>
          <p:nvPr/>
        </p:nvSpPr>
        <p:spPr>
          <a:xfrm>
            <a:off x="345440" y="325816"/>
            <a:ext cx="11518500" cy="553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4400"/>
              <a:buFont typeface="Lemon"/>
              <a:buNone/>
            </a:pPr>
            <a:r>
              <a:rPr lang="en-US" sz="3200">
                <a:solidFill>
                  <a:schemeClr val="accent1"/>
                </a:solidFill>
                <a:latin typeface="Helvetica Neue"/>
                <a:ea typeface="Helvetica Neue"/>
                <a:cs typeface="Helvetica Neue"/>
                <a:sym typeface="Helvetica Neue"/>
              </a:rPr>
              <a:t>LESSONS LEARNED AND SCOPE FOR IMPROVEMENT</a:t>
            </a:r>
            <a:endParaRPr b="0" i="0" sz="1050" u="none" cap="none" strike="noStrike">
              <a:solidFill>
                <a:schemeClr val="accent1"/>
              </a:solidFill>
              <a:latin typeface="Helvetica Neue"/>
              <a:ea typeface="Helvetica Neue"/>
              <a:cs typeface="Helvetica Neue"/>
              <a:sym typeface="Helvetica Neue"/>
            </a:endParaRPr>
          </a:p>
        </p:txBody>
      </p:sp>
      <p:sp>
        <p:nvSpPr>
          <p:cNvPr id="438" name="Google Shape;438;g6bfc1c3673_0_216"/>
          <p:cNvSpPr/>
          <p:nvPr/>
        </p:nvSpPr>
        <p:spPr>
          <a:xfrm>
            <a:off x="0" y="350990"/>
            <a:ext cx="152400" cy="503400"/>
          </a:xfrm>
          <a:prstGeom prst="rect">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9" name="Google Shape;439;g6bfc1c3673_0_216"/>
          <p:cNvSpPr txBox="1"/>
          <p:nvPr/>
        </p:nvSpPr>
        <p:spPr>
          <a:xfrm>
            <a:off x="398900" y="1266446"/>
            <a:ext cx="11394300" cy="5175300"/>
          </a:xfrm>
          <a:prstGeom prst="rect">
            <a:avLst/>
          </a:prstGeom>
          <a:noFill/>
          <a:ln>
            <a:noFill/>
          </a:ln>
        </p:spPr>
        <p:txBody>
          <a:bodyPr anchorCtr="0" anchor="ctr" bIns="0" lIns="0" spcFirstLastPara="1" rIns="0" wrap="square" tIns="0">
            <a:noAutofit/>
          </a:bodyPr>
          <a:lstStyle/>
          <a:p>
            <a:pPr indent="-355600" lvl="0" marL="457200" rtl="0" algn="l">
              <a:lnSpc>
                <a:spcPct val="115000"/>
              </a:lnSpc>
              <a:spcBef>
                <a:spcPts val="0"/>
              </a:spcBef>
              <a:spcAft>
                <a:spcPts val="0"/>
              </a:spcAft>
              <a:buClr>
                <a:schemeClr val="accent1"/>
              </a:buClr>
              <a:buSzPts val="2000"/>
              <a:buChar char="•"/>
            </a:pPr>
            <a:r>
              <a:rPr b="1" lang="en-US" sz="2000">
                <a:solidFill>
                  <a:schemeClr val="dk2"/>
                </a:solidFill>
                <a:latin typeface="Helvetica Neue"/>
                <a:ea typeface="Helvetica Neue"/>
                <a:cs typeface="Helvetica Neue"/>
                <a:sym typeface="Helvetica Neue"/>
              </a:rPr>
              <a:t>The better you know the data, the more accurate the analysis</a:t>
            </a:r>
            <a:r>
              <a:rPr lang="en-US" sz="2000">
                <a:solidFill>
                  <a:schemeClr val="dk2"/>
                </a:solidFill>
                <a:latin typeface="Helvetica Neue"/>
                <a:ea typeface="Helvetica Neue"/>
                <a:cs typeface="Helvetica Neue"/>
                <a:sym typeface="Helvetica Neue"/>
              </a:rPr>
              <a:t>: We realized during the project that we needed ridership statistics to scale our metrics; some statistics weren’t recorded until 2008/2013.</a:t>
            </a:r>
            <a:endParaRPr b="1" sz="2000">
              <a:solidFill>
                <a:schemeClr val="dk2"/>
              </a:solidFill>
              <a:latin typeface="Helvetica Neue"/>
              <a:ea typeface="Helvetica Neue"/>
              <a:cs typeface="Helvetica Neue"/>
              <a:sym typeface="Helvetica Neue"/>
            </a:endParaRPr>
          </a:p>
          <a:p>
            <a:pPr indent="-355600" lvl="0" marL="457200" marR="0" rtl="0" algn="l">
              <a:lnSpc>
                <a:spcPct val="115000"/>
              </a:lnSpc>
              <a:spcBef>
                <a:spcPts val="1000"/>
              </a:spcBef>
              <a:spcAft>
                <a:spcPts val="0"/>
              </a:spcAft>
              <a:buClr>
                <a:schemeClr val="accent1"/>
              </a:buClr>
              <a:buSzPts val="2000"/>
              <a:buFont typeface="Arial"/>
              <a:buChar char="•"/>
            </a:pPr>
            <a:r>
              <a:rPr b="1" lang="en-US" sz="2000">
                <a:solidFill>
                  <a:schemeClr val="dk2"/>
                </a:solidFill>
                <a:latin typeface="Helvetica Neue"/>
                <a:ea typeface="Helvetica Neue"/>
                <a:cs typeface="Helvetica Neue"/>
                <a:sym typeface="Helvetica Neue"/>
              </a:rPr>
              <a:t>Collaboration constraints</a:t>
            </a:r>
            <a:r>
              <a:rPr lang="en-US" sz="2000">
                <a:solidFill>
                  <a:schemeClr val="dk2"/>
                </a:solidFill>
                <a:latin typeface="Helvetica Neue"/>
                <a:ea typeface="Helvetica Neue"/>
                <a:cs typeface="Helvetica Neue"/>
                <a:sym typeface="Helvetica Neue"/>
              </a:rPr>
              <a:t>: We primarily collaborated using GitHub, which worked fine except when multiple people worked on the same code simultaneously. Google Colab can be a useful alternative for simultaneous Jupyter Notebook editing.</a:t>
            </a:r>
            <a:endParaRPr sz="2000">
              <a:solidFill>
                <a:schemeClr val="dk2"/>
              </a:solidFill>
              <a:latin typeface="Helvetica Neue"/>
              <a:ea typeface="Helvetica Neue"/>
              <a:cs typeface="Helvetica Neue"/>
              <a:sym typeface="Helvetica Neue"/>
            </a:endParaRPr>
          </a:p>
          <a:p>
            <a:pPr indent="-355600" lvl="0" marL="457200" rtl="0" algn="l">
              <a:lnSpc>
                <a:spcPct val="115000"/>
              </a:lnSpc>
              <a:spcBef>
                <a:spcPts val="1000"/>
              </a:spcBef>
              <a:spcAft>
                <a:spcPts val="0"/>
              </a:spcAft>
              <a:buClr>
                <a:schemeClr val="accent1"/>
              </a:buClr>
              <a:buSzPts val="2000"/>
              <a:buChar char="•"/>
            </a:pPr>
            <a:r>
              <a:rPr b="1" lang="en-US" sz="2000">
                <a:solidFill>
                  <a:schemeClr val="dk2"/>
                </a:solidFill>
                <a:latin typeface="Helvetica Neue"/>
                <a:ea typeface="Helvetica Neue"/>
                <a:cs typeface="Helvetica Neue"/>
                <a:sym typeface="Helvetica Neue"/>
              </a:rPr>
              <a:t>Do it right from the start: </a:t>
            </a:r>
            <a:r>
              <a:rPr lang="en-US" sz="2000">
                <a:solidFill>
                  <a:schemeClr val="dk2"/>
                </a:solidFill>
                <a:latin typeface="Helvetica Neue"/>
                <a:ea typeface="Helvetica Neue"/>
                <a:cs typeface="Helvetica Neue"/>
                <a:sym typeface="Helvetica Neue"/>
              </a:rPr>
              <a:t>Designing the database to be compatible with our analytics use-case would have saved us time.  While performing analyses, we discovered problems with the availability and structure of data that forced us to alter our DDL and data preparation scripts.</a:t>
            </a:r>
            <a:endParaRPr sz="2000">
              <a:solidFill>
                <a:schemeClr val="dk2"/>
              </a:solidFill>
              <a:latin typeface="Helvetica Neue"/>
              <a:ea typeface="Helvetica Neue"/>
              <a:cs typeface="Helvetica Neue"/>
              <a:sym typeface="Helvetica Neue"/>
            </a:endParaRPr>
          </a:p>
          <a:p>
            <a:pPr indent="-355600" lvl="0" marL="457200" rtl="0" algn="l">
              <a:lnSpc>
                <a:spcPct val="115000"/>
              </a:lnSpc>
              <a:spcBef>
                <a:spcPts val="1000"/>
              </a:spcBef>
              <a:spcAft>
                <a:spcPts val="1000"/>
              </a:spcAft>
              <a:buClr>
                <a:schemeClr val="accent1"/>
              </a:buClr>
              <a:buSzPts val="2000"/>
              <a:buChar char="•"/>
            </a:pPr>
            <a:r>
              <a:rPr b="1" lang="en-US" sz="2000">
                <a:solidFill>
                  <a:schemeClr val="dk2"/>
                </a:solidFill>
                <a:latin typeface="Helvetica Neue"/>
                <a:ea typeface="Helvetica Neue"/>
                <a:cs typeface="Helvetica Neue"/>
                <a:sym typeface="Helvetica Neue"/>
              </a:rPr>
              <a:t>Pitch your error</a:t>
            </a:r>
            <a:r>
              <a:rPr lang="en-US" sz="2000">
                <a:solidFill>
                  <a:schemeClr val="dk2"/>
                </a:solidFill>
                <a:latin typeface="Helvetica Neue"/>
                <a:ea typeface="Helvetica Neue"/>
                <a:cs typeface="Helvetica Neue"/>
                <a:sym typeface="Helvetica Neue"/>
              </a:rPr>
              <a:t>: We all got stuck several times throughout the project and what helped us was to pitch the steps we took and the error we got to group members to reflect on the code and find a solution together. </a:t>
            </a:r>
            <a:endParaRPr sz="2000">
              <a:solidFill>
                <a:schemeClr val="dk2"/>
              </a:solidFill>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pic>
        <p:nvPicPr>
          <p:cNvPr id="102" name="Google Shape;102;p11"/>
          <p:cNvPicPr preferRelativeResize="0"/>
          <p:nvPr/>
        </p:nvPicPr>
        <p:blipFill rotWithShape="1">
          <a:blip r:embed="rId3">
            <a:alphaModFix/>
          </a:blip>
          <a:srcRect b="32820" l="2287" r="2283" t="980"/>
          <a:stretch/>
        </p:blipFill>
        <p:spPr>
          <a:xfrm>
            <a:off x="0" y="0"/>
            <a:ext cx="12192000" cy="6858000"/>
          </a:xfrm>
          <a:prstGeom prst="rect">
            <a:avLst/>
          </a:prstGeom>
          <a:noFill/>
          <a:ln>
            <a:noFill/>
          </a:ln>
        </p:spPr>
      </p:pic>
      <p:sp>
        <p:nvSpPr>
          <p:cNvPr id="103" name="Google Shape;103;p11"/>
          <p:cNvSpPr/>
          <p:nvPr/>
        </p:nvSpPr>
        <p:spPr>
          <a:xfrm rot="10800000">
            <a:off x="-2" y="-1"/>
            <a:ext cx="12191999" cy="6858001"/>
          </a:xfrm>
          <a:prstGeom prst="rect">
            <a:avLst/>
          </a:prstGeom>
          <a:gradFill>
            <a:gsLst>
              <a:gs pos="0">
                <a:srgbClr val="FFFFFF">
                  <a:alpha val="74509"/>
                </a:srgbClr>
              </a:gs>
              <a:gs pos="73000">
                <a:srgbClr val="FFFFFF">
                  <a:alpha val="81176"/>
                </a:srgbClr>
              </a:gs>
              <a:gs pos="100000">
                <a:srgbClr val="FFFFFF">
                  <a:alpha val="81176"/>
                </a:srgbClr>
              </a:gs>
            </a:gsLst>
            <a:lin ang="0" scaled="0"/>
          </a:gradFill>
          <a:ln>
            <a:noFill/>
          </a:ln>
          <a:effectLst>
            <a:outerShdw blurRad="50800" rotWithShape="0" algn="ctr" dir="5400000" dist="50800">
              <a:schemeClr val="lt1">
                <a:alpha val="45098"/>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104" name="Google Shape;104;p11"/>
          <p:cNvSpPr txBox="1"/>
          <p:nvPr/>
        </p:nvSpPr>
        <p:spPr>
          <a:xfrm>
            <a:off x="345440" y="325816"/>
            <a:ext cx="11518611" cy="55386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4400"/>
              <a:buFont typeface="Lemon"/>
              <a:buNone/>
            </a:pPr>
            <a:r>
              <a:rPr b="0" i="0" lang="en-US" sz="3200" u="none" cap="none" strike="noStrike">
                <a:solidFill>
                  <a:schemeClr val="accent1"/>
                </a:solidFill>
                <a:latin typeface="Helvetica Neue"/>
                <a:ea typeface="Helvetica Neue"/>
                <a:cs typeface="Helvetica Neue"/>
                <a:sym typeface="Helvetica Neue"/>
              </a:rPr>
              <a:t>EXECUTIVE SUMMARY</a:t>
            </a:r>
            <a:endParaRPr b="0" i="0" sz="1050" u="none" cap="none" strike="noStrike">
              <a:solidFill>
                <a:schemeClr val="accent1"/>
              </a:solidFill>
              <a:latin typeface="Helvetica Neue"/>
              <a:ea typeface="Helvetica Neue"/>
              <a:cs typeface="Helvetica Neue"/>
              <a:sym typeface="Helvetica Neue"/>
            </a:endParaRPr>
          </a:p>
        </p:txBody>
      </p:sp>
      <p:sp>
        <p:nvSpPr>
          <p:cNvPr id="105" name="Google Shape;105;p11"/>
          <p:cNvSpPr/>
          <p:nvPr/>
        </p:nvSpPr>
        <p:spPr>
          <a:xfrm>
            <a:off x="0" y="350990"/>
            <a:ext cx="152400" cy="503512"/>
          </a:xfrm>
          <a:prstGeom prst="rect">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6" name="Google Shape;106;p11"/>
          <p:cNvSpPr txBox="1"/>
          <p:nvPr/>
        </p:nvSpPr>
        <p:spPr>
          <a:xfrm>
            <a:off x="398900" y="1266455"/>
            <a:ext cx="11394300" cy="2939785"/>
          </a:xfrm>
          <a:prstGeom prst="rect">
            <a:avLst/>
          </a:prstGeom>
          <a:noFill/>
          <a:ln>
            <a:noFill/>
          </a:ln>
        </p:spPr>
        <p:txBody>
          <a:bodyPr anchorCtr="0" anchor="t" bIns="0" lIns="0" spcFirstLastPara="1" rIns="0" wrap="square" tIns="0">
            <a:noAutofit/>
          </a:bodyPr>
          <a:lstStyle/>
          <a:p>
            <a:pPr indent="-381000" lvl="0" marL="457200" marR="0" rtl="0" algn="l">
              <a:lnSpc>
                <a:spcPct val="115000"/>
              </a:lnSpc>
              <a:spcBef>
                <a:spcPts val="0"/>
              </a:spcBef>
              <a:spcAft>
                <a:spcPts val="0"/>
              </a:spcAft>
              <a:buClr>
                <a:schemeClr val="accent1"/>
              </a:buClr>
              <a:buSzPts val="2400"/>
              <a:buFont typeface="Arial"/>
              <a:buChar char="•"/>
            </a:pPr>
            <a:r>
              <a:rPr b="0" i="0" lang="en-US" sz="2000" u="none" cap="none" strike="noStrike">
                <a:solidFill>
                  <a:schemeClr val="dk2"/>
                </a:solidFill>
                <a:latin typeface="Helvetica Neue"/>
                <a:ea typeface="Helvetica Neue"/>
                <a:cs typeface="Helvetica Neue"/>
                <a:sym typeface="Helvetica Neue"/>
              </a:rPr>
              <a:t>Crime on public transportation and in its surroundings is severe in Chicago, posing a threat to consumers and a challenge to law enforcement authorities</a:t>
            </a:r>
            <a:endParaRPr b="0" i="0" sz="2000" u="none" cap="none" strike="noStrike">
              <a:solidFill>
                <a:schemeClr val="dk2"/>
              </a:solidFill>
              <a:latin typeface="Helvetica Neue"/>
              <a:ea typeface="Helvetica Neue"/>
              <a:cs typeface="Helvetica Neue"/>
              <a:sym typeface="Helvetica Neue"/>
            </a:endParaRPr>
          </a:p>
          <a:p>
            <a:pPr indent="-381000" lvl="0" marL="457200" marR="0" rtl="0" algn="l">
              <a:lnSpc>
                <a:spcPct val="115000"/>
              </a:lnSpc>
              <a:spcBef>
                <a:spcPts val="1000"/>
              </a:spcBef>
              <a:spcAft>
                <a:spcPts val="0"/>
              </a:spcAft>
              <a:buClr>
                <a:schemeClr val="accent1"/>
              </a:buClr>
              <a:buSzPts val="2400"/>
              <a:buFont typeface="Arial"/>
              <a:buChar char="•"/>
            </a:pPr>
            <a:r>
              <a:rPr b="0" i="0" lang="en-US" sz="2000" u="none" cap="none" strike="noStrike">
                <a:solidFill>
                  <a:schemeClr val="dk2"/>
                </a:solidFill>
                <a:latin typeface="Helvetica Neue"/>
                <a:ea typeface="Helvetica Neue"/>
                <a:cs typeface="Helvetica Neue"/>
                <a:sym typeface="Helvetica Neue"/>
              </a:rPr>
              <a:t>Many of the UChicago students are frequently using public transportation and hence affected by this issue</a:t>
            </a:r>
            <a:endParaRPr b="0" i="0" sz="2000" u="none" cap="none" strike="noStrike">
              <a:solidFill>
                <a:schemeClr val="dk2"/>
              </a:solidFill>
              <a:latin typeface="Helvetica Neue"/>
              <a:ea typeface="Helvetica Neue"/>
              <a:cs typeface="Helvetica Neue"/>
              <a:sym typeface="Helvetica Neue"/>
            </a:endParaRPr>
          </a:p>
          <a:p>
            <a:pPr indent="-381000" lvl="0" marL="457200" marR="0" rtl="0" algn="l">
              <a:lnSpc>
                <a:spcPct val="115000"/>
              </a:lnSpc>
              <a:spcBef>
                <a:spcPts val="1000"/>
              </a:spcBef>
              <a:spcAft>
                <a:spcPts val="0"/>
              </a:spcAft>
              <a:buClr>
                <a:schemeClr val="accent1"/>
              </a:buClr>
              <a:buSzPts val="2400"/>
              <a:buFont typeface="Arial"/>
              <a:buChar char="•"/>
            </a:pPr>
            <a:r>
              <a:rPr b="0" i="0" lang="en-US" sz="2000" u="none" cap="none" strike="noStrike">
                <a:solidFill>
                  <a:schemeClr val="dk2"/>
                </a:solidFill>
                <a:latin typeface="Helvetica Neue"/>
                <a:ea typeface="Helvetica Neue"/>
                <a:cs typeface="Helvetica Neue"/>
                <a:sym typeface="Helvetica Neue"/>
              </a:rPr>
              <a:t>The objective of this project is to </a:t>
            </a:r>
            <a:r>
              <a:rPr b="1" i="0" lang="en-US" sz="2000" u="none" cap="none" strike="noStrike">
                <a:solidFill>
                  <a:schemeClr val="dk2"/>
                </a:solidFill>
                <a:latin typeface="Helvetica Neue"/>
                <a:ea typeface="Helvetica Neue"/>
                <a:cs typeface="Helvetica Neue"/>
                <a:sym typeface="Helvetica Neue"/>
              </a:rPr>
              <a:t>discover patterns in the occurrence of crime on and around public transportation</a:t>
            </a:r>
            <a:endParaRPr b="1" i="0" sz="2000" u="none" cap="none" strike="noStrike">
              <a:solidFill>
                <a:schemeClr val="dk2"/>
              </a:solidFill>
              <a:latin typeface="Helvetica Neue"/>
              <a:ea typeface="Helvetica Neue"/>
              <a:cs typeface="Helvetica Neue"/>
              <a:sym typeface="Helvetica Neue"/>
            </a:endParaRPr>
          </a:p>
          <a:p>
            <a:pPr indent="-381000" lvl="0" marL="457200" marR="0" rtl="0" algn="l">
              <a:lnSpc>
                <a:spcPct val="115000"/>
              </a:lnSpc>
              <a:spcBef>
                <a:spcPts val="1000"/>
              </a:spcBef>
              <a:spcAft>
                <a:spcPts val="0"/>
              </a:spcAft>
              <a:buClr>
                <a:schemeClr val="accent1"/>
              </a:buClr>
              <a:buSzPts val="2400"/>
              <a:buFont typeface="Arial"/>
              <a:buChar char="•"/>
            </a:pPr>
            <a:r>
              <a:rPr b="0" i="0" lang="en-US" sz="2000" u="none" cap="none" strike="noStrike">
                <a:solidFill>
                  <a:schemeClr val="dk2"/>
                </a:solidFill>
                <a:latin typeface="Helvetica Neue"/>
                <a:ea typeface="Helvetica Neue"/>
                <a:cs typeface="Helvetica Neue"/>
                <a:sym typeface="Helvetica Neue"/>
              </a:rPr>
              <a:t>The insights derived will be used to:</a:t>
            </a:r>
            <a:endParaRPr b="0" i="0" sz="1400" u="none" cap="none" strike="noStrike">
              <a:solidFill>
                <a:srgbClr val="000000"/>
              </a:solidFill>
              <a:latin typeface="Arial"/>
              <a:ea typeface="Arial"/>
              <a:cs typeface="Arial"/>
              <a:sym typeface="Arial"/>
            </a:endParaRPr>
          </a:p>
        </p:txBody>
      </p:sp>
      <p:sp>
        <p:nvSpPr>
          <p:cNvPr id="107" name="Google Shape;107;p11"/>
          <p:cNvSpPr txBox="1"/>
          <p:nvPr/>
        </p:nvSpPr>
        <p:spPr>
          <a:xfrm>
            <a:off x="914400" y="4409440"/>
            <a:ext cx="10878800" cy="1606274"/>
          </a:xfrm>
          <a:prstGeom prst="rect">
            <a:avLst/>
          </a:prstGeom>
          <a:noFill/>
          <a:ln>
            <a:noFill/>
          </a:ln>
        </p:spPr>
        <p:txBody>
          <a:bodyPr anchorCtr="0" anchor="t" bIns="45700" lIns="91425" spcFirstLastPara="1" rIns="91425" wrap="square" tIns="45700">
            <a:spAutoFit/>
          </a:bodyPr>
          <a:lstStyle/>
          <a:p>
            <a:pPr indent="-381000" lvl="1" marL="457200" marR="0" rtl="0" algn="l">
              <a:lnSpc>
                <a:spcPct val="115000"/>
              </a:lnSpc>
              <a:spcBef>
                <a:spcPts val="0"/>
              </a:spcBef>
              <a:spcAft>
                <a:spcPts val="0"/>
              </a:spcAft>
              <a:buClr>
                <a:schemeClr val="accent1"/>
              </a:buClr>
              <a:buSzPts val="2400"/>
              <a:buFont typeface="Noto Sans Symbols"/>
              <a:buChar char="✔"/>
            </a:pPr>
            <a:r>
              <a:rPr b="0" i="0" lang="en-US" sz="2000" u="none" cap="none" strike="noStrike">
                <a:solidFill>
                  <a:schemeClr val="dk2"/>
                </a:solidFill>
                <a:latin typeface="Helvetica Neue"/>
                <a:ea typeface="Helvetica Neue"/>
                <a:cs typeface="Helvetica Neue"/>
                <a:sym typeface="Helvetica Neue"/>
              </a:rPr>
              <a:t>Give consumers guidance on the risk related to taking the route that they are anticipating to take</a:t>
            </a:r>
            <a:endParaRPr b="0" i="0" sz="1400" u="none" cap="none" strike="noStrike">
              <a:solidFill>
                <a:srgbClr val="000000"/>
              </a:solidFill>
              <a:latin typeface="Arial"/>
              <a:ea typeface="Arial"/>
              <a:cs typeface="Arial"/>
              <a:sym typeface="Arial"/>
            </a:endParaRPr>
          </a:p>
          <a:p>
            <a:pPr indent="-381000" lvl="8" marL="457200" marR="0" rtl="0" algn="l">
              <a:lnSpc>
                <a:spcPct val="115000"/>
              </a:lnSpc>
              <a:spcBef>
                <a:spcPts val="1000"/>
              </a:spcBef>
              <a:spcAft>
                <a:spcPts val="0"/>
              </a:spcAft>
              <a:buClr>
                <a:schemeClr val="accent1"/>
              </a:buClr>
              <a:buSzPts val="2400"/>
              <a:buFont typeface="Noto Sans Symbols"/>
              <a:buChar char="✔"/>
            </a:pPr>
            <a:r>
              <a:rPr b="0" i="0" lang="en-US" sz="2000" u="none" cap="none" strike="noStrike">
                <a:solidFill>
                  <a:schemeClr val="dk2"/>
                </a:solidFill>
                <a:latin typeface="Helvetica Neue"/>
                <a:ea typeface="Helvetica Neue"/>
                <a:cs typeface="Helvetica Neue"/>
                <a:sym typeface="Helvetica Neue"/>
              </a:rPr>
              <a:t>Help authorities understand what factors contribute to spikes in crime and give recommendations on how to provide more safety on public transportation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pic>
        <p:nvPicPr>
          <p:cNvPr id="112" name="Google Shape;112;p7"/>
          <p:cNvPicPr preferRelativeResize="0"/>
          <p:nvPr/>
        </p:nvPicPr>
        <p:blipFill rotWithShape="1">
          <a:blip r:embed="rId3">
            <a:alphaModFix/>
          </a:blip>
          <a:srcRect b="32820" l="2287" r="2283" t="980"/>
          <a:stretch/>
        </p:blipFill>
        <p:spPr>
          <a:xfrm>
            <a:off x="0" y="0"/>
            <a:ext cx="12192000" cy="6858000"/>
          </a:xfrm>
          <a:prstGeom prst="rect">
            <a:avLst/>
          </a:prstGeom>
          <a:noFill/>
          <a:ln>
            <a:noFill/>
          </a:ln>
        </p:spPr>
      </p:pic>
      <p:sp>
        <p:nvSpPr>
          <p:cNvPr id="113" name="Google Shape;113;p7"/>
          <p:cNvSpPr/>
          <p:nvPr/>
        </p:nvSpPr>
        <p:spPr>
          <a:xfrm rot="10800000">
            <a:off x="-2" y="-1"/>
            <a:ext cx="12191999" cy="6858001"/>
          </a:xfrm>
          <a:prstGeom prst="rect">
            <a:avLst/>
          </a:prstGeom>
          <a:gradFill>
            <a:gsLst>
              <a:gs pos="0">
                <a:srgbClr val="FFFFFF">
                  <a:alpha val="74509"/>
                </a:srgbClr>
              </a:gs>
              <a:gs pos="73000">
                <a:srgbClr val="FFFFFF">
                  <a:alpha val="81176"/>
                </a:srgbClr>
              </a:gs>
              <a:gs pos="100000">
                <a:srgbClr val="FFFFFF">
                  <a:alpha val="81176"/>
                </a:srgbClr>
              </a:gs>
            </a:gsLst>
            <a:lin ang="0" scaled="0"/>
          </a:gradFill>
          <a:ln>
            <a:noFill/>
          </a:ln>
          <a:effectLst>
            <a:outerShdw blurRad="50800" rotWithShape="0" algn="ctr" dir="5400000" dist="50800">
              <a:schemeClr val="lt1">
                <a:alpha val="45098"/>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114" name="Google Shape;114;p7"/>
          <p:cNvSpPr txBox="1"/>
          <p:nvPr/>
        </p:nvSpPr>
        <p:spPr>
          <a:xfrm>
            <a:off x="345440" y="325816"/>
            <a:ext cx="11518611" cy="55386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4400"/>
              <a:buFont typeface="Lemon"/>
              <a:buNone/>
            </a:pPr>
            <a:r>
              <a:rPr b="0" i="0" lang="en-US" sz="3200" u="none" cap="none" strike="noStrike">
                <a:solidFill>
                  <a:schemeClr val="accent1"/>
                </a:solidFill>
                <a:latin typeface="Helvetica Neue"/>
                <a:ea typeface="Helvetica Neue"/>
                <a:cs typeface="Helvetica Neue"/>
                <a:sym typeface="Helvetica Neue"/>
              </a:rPr>
              <a:t>BUSINESS USE CASE</a:t>
            </a:r>
            <a:endParaRPr b="0" i="0" sz="1050" u="none" cap="none" strike="noStrike">
              <a:solidFill>
                <a:schemeClr val="accent1"/>
              </a:solidFill>
              <a:latin typeface="Helvetica Neue"/>
              <a:ea typeface="Helvetica Neue"/>
              <a:cs typeface="Helvetica Neue"/>
              <a:sym typeface="Helvetica Neue"/>
            </a:endParaRPr>
          </a:p>
        </p:txBody>
      </p:sp>
      <p:sp>
        <p:nvSpPr>
          <p:cNvPr id="115" name="Google Shape;115;p7"/>
          <p:cNvSpPr/>
          <p:nvPr/>
        </p:nvSpPr>
        <p:spPr>
          <a:xfrm>
            <a:off x="0" y="350990"/>
            <a:ext cx="152400" cy="503512"/>
          </a:xfrm>
          <a:prstGeom prst="rect">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16" name="Google Shape;116;p7"/>
          <p:cNvPicPr preferRelativeResize="0"/>
          <p:nvPr/>
        </p:nvPicPr>
        <p:blipFill rotWithShape="1">
          <a:blip r:embed="rId4">
            <a:alphaModFix/>
          </a:blip>
          <a:srcRect b="0" l="0" r="0" t="0"/>
          <a:stretch/>
        </p:blipFill>
        <p:spPr>
          <a:xfrm>
            <a:off x="10" y="1333364"/>
            <a:ext cx="5798727" cy="4014216"/>
          </a:xfrm>
          <a:prstGeom prst="rect">
            <a:avLst/>
          </a:prstGeom>
          <a:noFill/>
          <a:ln>
            <a:noFill/>
          </a:ln>
        </p:spPr>
      </p:pic>
      <p:pic>
        <p:nvPicPr>
          <p:cNvPr id="117" name="Google Shape;117;p7"/>
          <p:cNvPicPr preferRelativeResize="0"/>
          <p:nvPr/>
        </p:nvPicPr>
        <p:blipFill rotWithShape="1">
          <a:blip r:embed="rId5">
            <a:alphaModFix/>
          </a:blip>
          <a:srcRect b="0" l="0" r="0" t="0"/>
          <a:stretch/>
        </p:blipFill>
        <p:spPr>
          <a:xfrm>
            <a:off x="6372673" y="1333377"/>
            <a:ext cx="5815584" cy="4014216"/>
          </a:xfrm>
          <a:prstGeom prst="rect">
            <a:avLst/>
          </a:prstGeom>
          <a:noFill/>
          <a:ln>
            <a:noFill/>
          </a:ln>
        </p:spPr>
      </p:pic>
      <p:sp>
        <p:nvSpPr>
          <p:cNvPr id="118" name="Google Shape;118;p7"/>
          <p:cNvSpPr txBox="1"/>
          <p:nvPr/>
        </p:nvSpPr>
        <p:spPr>
          <a:xfrm>
            <a:off x="0" y="1333363"/>
            <a:ext cx="5815900" cy="4014216"/>
          </a:xfrm>
          <a:prstGeom prst="rect">
            <a:avLst/>
          </a:prstGeom>
          <a:solidFill>
            <a:schemeClr val="dk2">
              <a:alpha val="87450"/>
            </a:schemeClr>
          </a:solidFill>
          <a:ln>
            <a:noFill/>
          </a:ln>
        </p:spPr>
        <p:txBody>
          <a:bodyPr anchorCtr="0" anchor="t" bIns="91425" lIns="91425" spcFirstLastPara="1" rIns="91425" wrap="square" tIns="91425">
            <a:noAutofit/>
          </a:bodyPr>
          <a:lstStyle/>
          <a:p>
            <a:pPr indent="-381000" lvl="0" marL="457200" marR="0" rtl="0" algn="l">
              <a:lnSpc>
                <a:spcPct val="150000"/>
              </a:lnSpc>
              <a:spcBef>
                <a:spcPts val="0"/>
              </a:spcBef>
              <a:spcAft>
                <a:spcPts val="0"/>
              </a:spcAft>
              <a:buClr>
                <a:schemeClr val="lt1"/>
              </a:buClr>
              <a:buSzPts val="2000"/>
              <a:buFont typeface="Arial"/>
              <a:buChar char="•"/>
            </a:pPr>
            <a:r>
              <a:rPr b="0" i="0" lang="en-US" sz="2000" u="none" cap="none" strike="noStrike">
                <a:solidFill>
                  <a:srgbClr val="FFFFFF"/>
                </a:solidFill>
                <a:latin typeface="Helvetica Neue"/>
                <a:ea typeface="Helvetica Neue"/>
                <a:cs typeface="Helvetica Neue"/>
                <a:sym typeface="Helvetica Neue"/>
              </a:rPr>
              <a:t>Exposed to crime on public transportation</a:t>
            </a:r>
            <a:endParaRPr b="0" i="0" sz="2000" u="none" cap="none" strike="noStrike">
              <a:solidFill>
                <a:srgbClr val="FFFFFF"/>
              </a:solidFill>
              <a:latin typeface="Helvetica Neue"/>
              <a:ea typeface="Helvetica Neue"/>
              <a:cs typeface="Helvetica Neue"/>
              <a:sym typeface="Helvetica Neue"/>
            </a:endParaRPr>
          </a:p>
          <a:p>
            <a:pPr indent="-381000" lvl="0" marL="457200" marR="0" rtl="0" algn="l">
              <a:lnSpc>
                <a:spcPct val="150000"/>
              </a:lnSpc>
              <a:spcBef>
                <a:spcPts val="0"/>
              </a:spcBef>
              <a:spcAft>
                <a:spcPts val="0"/>
              </a:spcAft>
              <a:buClr>
                <a:schemeClr val="lt1"/>
              </a:buClr>
              <a:buSzPts val="2000"/>
              <a:buFont typeface="Arial"/>
              <a:buChar char="•"/>
            </a:pPr>
            <a:r>
              <a:rPr b="0" i="0" lang="en-US" sz="2000" u="none" cap="none" strike="noStrike">
                <a:solidFill>
                  <a:srgbClr val="FFFFFF"/>
                </a:solidFill>
                <a:latin typeface="Helvetica Neue"/>
                <a:ea typeface="Helvetica Neue"/>
                <a:cs typeface="Helvetica Neue"/>
                <a:sym typeface="Helvetica Neue"/>
              </a:rPr>
              <a:t>Lack of information on the safety of taking public transportation</a:t>
            </a:r>
            <a:endParaRPr b="0" i="0" sz="2000" u="none" cap="none" strike="noStrike">
              <a:solidFill>
                <a:srgbClr val="FFFFFF"/>
              </a:solidFill>
              <a:latin typeface="Helvetica Neue"/>
              <a:ea typeface="Helvetica Neue"/>
              <a:cs typeface="Helvetica Neue"/>
              <a:sym typeface="Helvetica Neue"/>
            </a:endParaRPr>
          </a:p>
          <a:p>
            <a:pPr indent="-381000" lvl="0" marL="457200" marR="0" rtl="0" algn="l">
              <a:lnSpc>
                <a:spcPct val="150000"/>
              </a:lnSpc>
              <a:spcBef>
                <a:spcPts val="0"/>
              </a:spcBef>
              <a:spcAft>
                <a:spcPts val="0"/>
              </a:spcAft>
              <a:buClr>
                <a:schemeClr val="lt1"/>
              </a:buClr>
              <a:buSzPts val="2000"/>
              <a:buFont typeface="Arial"/>
              <a:buChar char="•"/>
            </a:pPr>
            <a:r>
              <a:rPr b="0" i="0" lang="en-US" sz="2000" u="none" cap="none" strike="noStrike">
                <a:solidFill>
                  <a:srgbClr val="FFFFFF"/>
                </a:solidFill>
                <a:latin typeface="Helvetica Neue"/>
                <a:ea typeface="Helvetica Neue"/>
                <a:cs typeface="Helvetica Neue"/>
                <a:sym typeface="Helvetica Neue"/>
              </a:rPr>
              <a:t>Avoiding dangerous routes as a tourist</a:t>
            </a:r>
            <a:endParaRPr b="0" i="0" sz="2000" u="none" cap="none" strike="noStrike">
              <a:solidFill>
                <a:srgbClr val="FFFFFF"/>
              </a:solidFill>
              <a:latin typeface="Helvetica Neue"/>
              <a:ea typeface="Helvetica Neue"/>
              <a:cs typeface="Helvetica Neue"/>
              <a:sym typeface="Helvetica Neue"/>
            </a:endParaRPr>
          </a:p>
          <a:p>
            <a:pPr indent="-381000" lvl="0" marL="457200" marR="0" rtl="0" algn="l">
              <a:lnSpc>
                <a:spcPct val="150000"/>
              </a:lnSpc>
              <a:spcBef>
                <a:spcPts val="0"/>
              </a:spcBef>
              <a:spcAft>
                <a:spcPts val="0"/>
              </a:spcAft>
              <a:buClr>
                <a:schemeClr val="lt1"/>
              </a:buClr>
              <a:buSzPts val="2000"/>
              <a:buFont typeface="Arial"/>
              <a:buChar char="•"/>
            </a:pPr>
            <a:r>
              <a:rPr b="0" i="0" lang="en-US" sz="2000" u="none" cap="none" strike="noStrike">
                <a:solidFill>
                  <a:srgbClr val="FFFFFF"/>
                </a:solidFill>
                <a:latin typeface="Helvetica Neue"/>
                <a:ea typeface="Helvetica Neue"/>
                <a:cs typeface="Helvetica Neue"/>
                <a:sym typeface="Helvetica Neue"/>
              </a:rPr>
              <a:t>Trade off between safety and cost for transportation</a:t>
            </a:r>
            <a:endParaRPr b="0" i="0" sz="2000" u="none" cap="none" strike="noStrike">
              <a:solidFill>
                <a:srgbClr val="FFFFFF"/>
              </a:solidFill>
              <a:latin typeface="Helvetica Neue"/>
              <a:ea typeface="Helvetica Neue"/>
              <a:cs typeface="Helvetica Neue"/>
              <a:sym typeface="Helvetica Neue"/>
            </a:endParaRPr>
          </a:p>
          <a:p>
            <a:pPr indent="-381000" lvl="0" marL="457200" marR="0" rtl="0" algn="l">
              <a:lnSpc>
                <a:spcPct val="150000"/>
              </a:lnSpc>
              <a:spcBef>
                <a:spcPts val="0"/>
              </a:spcBef>
              <a:spcAft>
                <a:spcPts val="0"/>
              </a:spcAft>
              <a:buClr>
                <a:schemeClr val="lt1"/>
              </a:buClr>
              <a:buSzPts val="2000"/>
              <a:buFont typeface="Arial"/>
              <a:buChar char="•"/>
            </a:pPr>
            <a:r>
              <a:rPr b="0" i="0" lang="en-US" sz="2000" u="none" cap="none" strike="noStrike">
                <a:solidFill>
                  <a:srgbClr val="FFFFFF"/>
                </a:solidFill>
                <a:latin typeface="Helvetica Neue"/>
                <a:ea typeface="Helvetica Neue"/>
                <a:cs typeface="Helvetica Neue"/>
                <a:sym typeface="Helvetica Neue"/>
              </a:rPr>
              <a:t>Lack of safer options</a:t>
            </a:r>
            <a:endParaRPr b="0" i="0" sz="2000" u="none" cap="none" strike="noStrike">
              <a:solidFill>
                <a:srgbClr val="FFFFFF"/>
              </a:solidFill>
              <a:latin typeface="Helvetica Neue"/>
              <a:ea typeface="Helvetica Neue"/>
              <a:cs typeface="Helvetica Neue"/>
              <a:sym typeface="Helvetica Neue"/>
            </a:endParaRPr>
          </a:p>
          <a:p>
            <a:pPr indent="-215900" lvl="0" marL="800100" marR="0" rtl="0" algn="l">
              <a:lnSpc>
                <a:spcPct val="100000"/>
              </a:lnSpc>
              <a:spcBef>
                <a:spcPts val="0"/>
              </a:spcBef>
              <a:spcAft>
                <a:spcPts val="0"/>
              </a:spcAft>
              <a:buClr>
                <a:schemeClr val="lt1"/>
              </a:buClr>
              <a:buSzPts val="2000"/>
              <a:buFont typeface="Arial"/>
              <a:buNone/>
            </a:pPr>
            <a:r>
              <a:t/>
            </a:r>
            <a:endParaRPr b="0" i="0" sz="2000" u="none" cap="none" strike="noStrike">
              <a:solidFill>
                <a:srgbClr val="FFFFFF"/>
              </a:solidFill>
              <a:latin typeface="Helvetica Neue"/>
              <a:ea typeface="Helvetica Neue"/>
              <a:cs typeface="Helvetica Neue"/>
              <a:sym typeface="Helvetica Neue"/>
            </a:endParaRPr>
          </a:p>
        </p:txBody>
      </p:sp>
      <p:sp>
        <p:nvSpPr>
          <p:cNvPr id="119" name="Google Shape;119;p7"/>
          <p:cNvSpPr/>
          <p:nvPr/>
        </p:nvSpPr>
        <p:spPr>
          <a:xfrm>
            <a:off x="-13" y="5326039"/>
            <a:ext cx="5815584" cy="1188720"/>
          </a:xfrm>
          <a:prstGeom prst="rect">
            <a:avLst/>
          </a:prstGeom>
          <a:solidFill>
            <a:schemeClr val="accent1"/>
          </a:solidFill>
          <a:ln cap="flat" cmpd="sng" w="9525">
            <a:solidFill>
              <a:schemeClr val="accen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72000" lIns="91425" spcFirstLastPara="1" rIns="91425" wrap="square" tIns="720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Helvetica Neue"/>
                <a:ea typeface="Helvetica Neue"/>
                <a:cs typeface="Helvetica Neue"/>
                <a:sym typeface="Helvetica Neue"/>
              </a:rPr>
              <a:t>Any person using public transportation in Chicago, including commuters, residents and tourists</a:t>
            </a:r>
            <a:endParaRPr b="0" i="0" sz="2000" u="none" cap="none" strike="noStrike">
              <a:solidFill>
                <a:srgbClr val="000000"/>
              </a:solidFill>
              <a:latin typeface="Helvetica Neue"/>
              <a:ea typeface="Helvetica Neue"/>
              <a:cs typeface="Helvetica Neue"/>
              <a:sym typeface="Helvetica Neue"/>
            </a:endParaRPr>
          </a:p>
        </p:txBody>
      </p:sp>
      <p:sp>
        <p:nvSpPr>
          <p:cNvPr id="120" name="Google Shape;120;p7"/>
          <p:cNvSpPr txBox="1"/>
          <p:nvPr/>
        </p:nvSpPr>
        <p:spPr>
          <a:xfrm>
            <a:off x="6372673" y="1335822"/>
            <a:ext cx="5815584" cy="4014216"/>
          </a:xfrm>
          <a:prstGeom prst="rect">
            <a:avLst/>
          </a:prstGeom>
          <a:solidFill>
            <a:schemeClr val="dk2">
              <a:alpha val="85490"/>
            </a:schemeClr>
          </a:solidFill>
          <a:ln>
            <a:noFill/>
          </a:ln>
        </p:spPr>
        <p:txBody>
          <a:bodyPr anchorCtr="0" anchor="t" bIns="91425" lIns="91425" spcFirstLastPara="1" rIns="91425" wrap="square" tIns="91425">
            <a:noAutofit/>
          </a:bodyPr>
          <a:lstStyle/>
          <a:p>
            <a:pPr indent="-381000" lvl="0" marL="457200" marR="0" rtl="0" algn="l">
              <a:lnSpc>
                <a:spcPct val="150000"/>
              </a:lnSpc>
              <a:spcBef>
                <a:spcPts val="0"/>
              </a:spcBef>
              <a:spcAft>
                <a:spcPts val="0"/>
              </a:spcAft>
              <a:buClr>
                <a:schemeClr val="lt1"/>
              </a:buClr>
              <a:buSzPts val="2000"/>
              <a:buFont typeface="Arial"/>
              <a:buChar char="•"/>
            </a:pPr>
            <a:r>
              <a:rPr b="0" i="0" lang="en-US" sz="2000" u="none" cap="none" strike="noStrike">
                <a:solidFill>
                  <a:srgbClr val="FFFFFF"/>
                </a:solidFill>
                <a:latin typeface="Helvetica Neue"/>
                <a:ea typeface="Helvetica Neue"/>
                <a:cs typeface="Helvetica Neue"/>
                <a:sym typeface="Helvetica Neue"/>
              </a:rPr>
              <a:t>Chicago’s reputation as one of the most dangerous cities in the US</a:t>
            </a:r>
            <a:endParaRPr b="0" i="0" sz="2000" u="none" cap="none" strike="noStrike">
              <a:solidFill>
                <a:srgbClr val="FFFFFF"/>
              </a:solidFill>
              <a:latin typeface="Helvetica Neue"/>
              <a:ea typeface="Helvetica Neue"/>
              <a:cs typeface="Helvetica Neue"/>
              <a:sym typeface="Helvetica Neue"/>
            </a:endParaRPr>
          </a:p>
          <a:p>
            <a:pPr indent="-381000" lvl="0" marL="457200" marR="0" rtl="0" algn="l">
              <a:lnSpc>
                <a:spcPct val="150000"/>
              </a:lnSpc>
              <a:spcBef>
                <a:spcPts val="0"/>
              </a:spcBef>
              <a:spcAft>
                <a:spcPts val="0"/>
              </a:spcAft>
              <a:buClr>
                <a:schemeClr val="lt1"/>
              </a:buClr>
              <a:buSzPts val="2000"/>
              <a:buFont typeface="Arial"/>
              <a:buChar char="•"/>
            </a:pPr>
            <a:r>
              <a:rPr b="0" i="0" lang="en-US" sz="2000" u="none" cap="none" strike="noStrike">
                <a:solidFill>
                  <a:srgbClr val="FFFFFF"/>
                </a:solidFill>
                <a:latin typeface="Helvetica Neue"/>
                <a:ea typeface="Helvetica Neue"/>
                <a:cs typeface="Helvetica Neue"/>
                <a:sym typeface="Helvetica Neue"/>
              </a:rPr>
              <a:t>Inability to ensure safety and prevent crime on public transportation</a:t>
            </a:r>
            <a:endParaRPr b="0" i="0" sz="2000" u="none" cap="none" strike="noStrike">
              <a:solidFill>
                <a:srgbClr val="FFFFFF"/>
              </a:solidFill>
              <a:latin typeface="Helvetica Neue"/>
              <a:ea typeface="Helvetica Neue"/>
              <a:cs typeface="Helvetica Neue"/>
              <a:sym typeface="Helvetica Neue"/>
            </a:endParaRPr>
          </a:p>
          <a:p>
            <a:pPr indent="-381000" lvl="0" marL="457200" marR="0" rtl="0" algn="l">
              <a:lnSpc>
                <a:spcPct val="150000"/>
              </a:lnSpc>
              <a:spcBef>
                <a:spcPts val="0"/>
              </a:spcBef>
              <a:spcAft>
                <a:spcPts val="0"/>
              </a:spcAft>
              <a:buClr>
                <a:schemeClr val="lt1"/>
              </a:buClr>
              <a:buSzPts val="2000"/>
              <a:buFont typeface="Arial"/>
              <a:buChar char="•"/>
            </a:pPr>
            <a:r>
              <a:rPr b="0" i="0" lang="en-US" sz="2000" u="none" cap="none" strike="noStrike">
                <a:solidFill>
                  <a:srgbClr val="FFFFFF"/>
                </a:solidFill>
                <a:latin typeface="Helvetica Neue"/>
                <a:ea typeface="Helvetica Neue"/>
                <a:cs typeface="Helvetica Neue"/>
                <a:sym typeface="Helvetica Neue"/>
              </a:rPr>
              <a:t>Lack of information on how external factors influence crime on public transportation</a:t>
            </a:r>
            <a:endParaRPr b="0" i="0" sz="2000" u="none" cap="none" strike="noStrike">
              <a:solidFill>
                <a:srgbClr val="FFFFFF"/>
              </a:solidFill>
              <a:latin typeface="Helvetica Neue"/>
              <a:ea typeface="Helvetica Neue"/>
              <a:cs typeface="Helvetica Neue"/>
              <a:sym typeface="Helvetica Neue"/>
            </a:endParaRPr>
          </a:p>
          <a:p>
            <a:pPr indent="-381000" lvl="0" marL="457200" marR="0" rtl="0" algn="l">
              <a:lnSpc>
                <a:spcPct val="150000"/>
              </a:lnSpc>
              <a:spcBef>
                <a:spcPts val="0"/>
              </a:spcBef>
              <a:spcAft>
                <a:spcPts val="0"/>
              </a:spcAft>
              <a:buClr>
                <a:schemeClr val="lt1"/>
              </a:buClr>
              <a:buSzPts val="2000"/>
              <a:buFont typeface="Arial"/>
              <a:buChar char="•"/>
            </a:pPr>
            <a:r>
              <a:rPr b="0" i="0" lang="en-US" sz="2000" u="none" cap="none" strike="noStrike">
                <a:solidFill>
                  <a:srgbClr val="FFFFFF"/>
                </a:solidFill>
                <a:latin typeface="Helvetica Neue"/>
                <a:ea typeface="Helvetica Neue"/>
                <a:cs typeface="Helvetica Neue"/>
                <a:sym typeface="Helvetica Neue"/>
              </a:rPr>
              <a:t>Lack of information on where to increase staffing and presence </a:t>
            </a:r>
            <a:endParaRPr b="0" i="0" sz="2000" u="none" cap="none" strike="noStrike">
              <a:solidFill>
                <a:srgbClr val="FFFFFF"/>
              </a:solidFill>
              <a:latin typeface="Helvetica Neue"/>
              <a:ea typeface="Helvetica Neue"/>
              <a:cs typeface="Helvetica Neue"/>
              <a:sym typeface="Helvetica Neue"/>
            </a:endParaRPr>
          </a:p>
        </p:txBody>
      </p:sp>
      <p:sp>
        <p:nvSpPr>
          <p:cNvPr id="121" name="Google Shape;121;p7"/>
          <p:cNvSpPr/>
          <p:nvPr/>
        </p:nvSpPr>
        <p:spPr>
          <a:xfrm>
            <a:off x="6363860" y="5326039"/>
            <a:ext cx="5815584" cy="1188720"/>
          </a:xfrm>
          <a:prstGeom prst="rect">
            <a:avLst/>
          </a:prstGeom>
          <a:solidFill>
            <a:schemeClr val="accent1"/>
          </a:solidFill>
          <a:ln cap="flat" cmpd="sng" w="9525">
            <a:solidFill>
              <a:schemeClr val="accen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72000" lIns="91425" spcFirstLastPara="1" rIns="91425" wrap="square" tIns="720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Helvetica Neue"/>
                <a:ea typeface="Helvetica Neue"/>
                <a:cs typeface="Helvetica Neue"/>
                <a:sym typeface="Helvetica Neue"/>
              </a:rPr>
              <a:t>Any organization responsible for providing safety on public transportation in Chicago e.g. CPD, private security</a:t>
            </a:r>
            <a:endParaRPr b="0" i="0" sz="14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pic>
        <p:nvPicPr>
          <p:cNvPr id="126" name="Google Shape;126;p9"/>
          <p:cNvPicPr preferRelativeResize="0"/>
          <p:nvPr/>
        </p:nvPicPr>
        <p:blipFill rotWithShape="1">
          <a:blip r:embed="rId3">
            <a:alphaModFix/>
          </a:blip>
          <a:srcRect b="32820" l="2287" r="2283" t="980"/>
          <a:stretch/>
        </p:blipFill>
        <p:spPr>
          <a:xfrm>
            <a:off x="0" y="0"/>
            <a:ext cx="12192000" cy="6858000"/>
          </a:xfrm>
          <a:prstGeom prst="rect">
            <a:avLst/>
          </a:prstGeom>
          <a:noFill/>
          <a:ln>
            <a:noFill/>
          </a:ln>
        </p:spPr>
      </p:pic>
      <p:sp>
        <p:nvSpPr>
          <p:cNvPr id="127" name="Google Shape;127;p9"/>
          <p:cNvSpPr/>
          <p:nvPr/>
        </p:nvSpPr>
        <p:spPr>
          <a:xfrm rot="10800000">
            <a:off x="-2" y="-1"/>
            <a:ext cx="12191999" cy="6858001"/>
          </a:xfrm>
          <a:prstGeom prst="rect">
            <a:avLst/>
          </a:prstGeom>
          <a:gradFill>
            <a:gsLst>
              <a:gs pos="0">
                <a:srgbClr val="FFFFFF">
                  <a:alpha val="74509"/>
                </a:srgbClr>
              </a:gs>
              <a:gs pos="73000">
                <a:srgbClr val="FFFFFF">
                  <a:alpha val="81176"/>
                </a:srgbClr>
              </a:gs>
              <a:gs pos="100000">
                <a:srgbClr val="FFFFFF">
                  <a:alpha val="81176"/>
                </a:srgbClr>
              </a:gs>
            </a:gsLst>
            <a:lin ang="0" scaled="0"/>
          </a:gradFill>
          <a:ln>
            <a:noFill/>
          </a:ln>
          <a:effectLst>
            <a:outerShdw blurRad="50800" rotWithShape="0" algn="ctr" dir="5400000" dist="50800">
              <a:schemeClr val="lt1">
                <a:alpha val="45098"/>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128" name="Google Shape;128;p9"/>
          <p:cNvSpPr txBox="1"/>
          <p:nvPr/>
        </p:nvSpPr>
        <p:spPr>
          <a:xfrm>
            <a:off x="345440" y="325816"/>
            <a:ext cx="11518611" cy="55386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200"/>
              <a:buFont typeface="Arial"/>
              <a:buNone/>
            </a:pPr>
            <a:r>
              <a:rPr b="0" i="0" lang="en-US" sz="3200" u="none" cap="none" strike="noStrike">
                <a:solidFill>
                  <a:schemeClr val="accent1"/>
                </a:solidFill>
                <a:latin typeface="Helvetica Neue"/>
                <a:ea typeface="Helvetica Neue"/>
                <a:cs typeface="Helvetica Neue"/>
                <a:sym typeface="Helvetica Neue"/>
              </a:rPr>
              <a:t>SOLUTION AND IMPACT</a:t>
            </a:r>
            <a:endParaRPr b="0" i="0" sz="1050" u="none" cap="none" strike="noStrike">
              <a:solidFill>
                <a:schemeClr val="accent1"/>
              </a:solidFill>
              <a:latin typeface="Helvetica Neue"/>
              <a:ea typeface="Helvetica Neue"/>
              <a:cs typeface="Helvetica Neue"/>
              <a:sym typeface="Helvetica Neue"/>
            </a:endParaRPr>
          </a:p>
        </p:txBody>
      </p:sp>
      <p:sp>
        <p:nvSpPr>
          <p:cNvPr id="129" name="Google Shape;129;p9"/>
          <p:cNvSpPr/>
          <p:nvPr/>
        </p:nvSpPr>
        <p:spPr>
          <a:xfrm>
            <a:off x="0" y="350990"/>
            <a:ext cx="152400" cy="503512"/>
          </a:xfrm>
          <a:prstGeom prst="rect">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30" name="Google Shape;130;p9"/>
          <p:cNvPicPr preferRelativeResize="0"/>
          <p:nvPr/>
        </p:nvPicPr>
        <p:blipFill rotWithShape="1">
          <a:blip r:embed="rId4">
            <a:alphaModFix/>
          </a:blip>
          <a:srcRect b="0" l="0" r="0" t="0"/>
          <a:stretch/>
        </p:blipFill>
        <p:spPr>
          <a:xfrm>
            <a:off x="10" y="1333364"/>
            <a:ext cx="5798727" cy="4014216"/>
          </a:xfrm>
          <a:prstGeom prst="rect">
            <a:avLst/>
          </a:prstGeom>
          <a:noFill/>
          <a:ln>
            <a:noFill/>
          </a:ln>
        </p:spPr>
      </p:pic>
      <p:pic>
        <p:nvPicPr>
          <p:cNvPr id="131" name="Google Shape;131;p9"/>
          <p:cNvPicPr preferRelativeResize="0"/>
          <p:nvPr/>
        </p:nvPicPr>
        <p:blipFill rotWithShape="1">
          <a:blip r:embed="rId5">
            <a:alphaModFix/>
          </a:blip>
          <a:srcRect b="0" l="0" r="0" t="0"/>
          <a:stretch/>
        </p:blipFill>
        <p:spPr>
          <a:xfrm>
            <a:off x="6372673" y="1333377"/>
            <a:ext cx="5815584" cy="4014216"/>
          </a:xfrm>
          <a:prstGeom prst="rect">
            <a:avLst/>
          </a:prstGeom>
          <a:noFill/>
          <a:ln>
            <a:noFill/>
          </a:ln>
        </p:spPr>
      </p:pic>
      <p:sp>
        <p:nvSpPr>
          <p:cNvPr id="132" name="Google Shape;132;p9"/>
          <p:cNvSpPr txBox="1"/>
          <p:nvPr/>
        </p:nvSpPr>
        <p:spPr>
          <a:xfrm>
            <a:off x="0" y="1333363"/>
            <a:ext cx="5815900" cy="4014216"/>
          </a:xfrm>
          <a:prstGeom prst="rect">
            <a:avLst/>
          </a:prstGeom>
          <a:solidFill>
            <a:schemeClr val="dk2">
              <a:alpha val="87450"/>
            </a:schemeClr>
          </a:solidFill>
          <a:ln>
            <a:noFill/>
          </a:ln>
        </p:spPr>
        <p:txBody>
          <a:bodyPr anchorCtr="0" anchor="t" bIns="91425" lIns="91425" spcFirstLastPara="1" rIns="91425" wrap="square" tIns="91425">
            <a:noAutofit/>
          </a:bodyPr>
          <a:lstStyle/>
          <a:p>
            <a:pPr indent="-381000" lvl="0" marL="457200" marR="0" rtl="0" algn="l">
              <a:lnSpc>
                <a:spcPct val="150000"/>
              </a:lnSpc>
              <a:spcBef>
                <a:spcPts val="0"/>
              </a:spcBef>
              <a:spcAft>
                <a:spcPts val="0"/>
              </a:spcAft>
              <a:buClr>
                <a:schemeClr val="lt1"/>
              </a:buClr>
              <a:buSzPts val="2000"/>
              <a:buFont typeface="Arial"/>
              <a:buChar char="•"/>
            </a:pPr>
            <a:r>
              <a:rPr b="0" i="0" lang="en-US" sz="2000" u="none" cap="none" strike="noStrike">
                <a:solidFill>
                  <a:srgbClr val="FFFFFF"/>
                </a:solidFill>
                <a:latin typeface="Helvetica Neue"/>
                <a:ea typeface="Helvetica Neue"/>
                <a:cs typeface="Helvetica Neue"/>
                <a:sym typeface="Helvetica Neue"/>
              </a:rPr>
              <a:t>Provide insights into the risk level of using a given means of public transportation at a given point in time</a:t>
            </a:r>
            <a:endParaRPr b="0" i="0" sz="1400" u="none" cap="none" strike="noStrike">
              <a:solidFill>
                <a:srgbClr val="000000"/>
              </a:solidFill>
              <a:latin typeface="Arial"/>
              <a:ea typeface="Arial"/>
              <a:cs typeface="Arial"/>
              <a:sym typeface="Arial"/>
            </a:endParaRPr>
          </a:p>
          <a:p>
            <a:pPr indent="-254000" lvl="0" marL="457200" marR="0" rtl="0" algn="l">
              <a:lnSpc>
                <a:spcPct val="150000"/>
              </a:lnSpc>
              <a:spcBef>
                <a:spcPts val="0"/>
              </a:spcBef>
              <a:spcAft>
                <a:spcPts val="0"/>
              </a:spcAft>
              <a:buClr>
                <a:schemeClr val="lt1"/>
              </a:buClr>
              <a:buSzPts val="2000"/>
              <a:buFont typeface="Arial"/>
              <a:buNone/>
            </a:pPr>
            <a:r>
              <a:t/>
            </a:r>
            <a:endParaRPr b="0" i="0" sz="2000" u="none" cap="none" strike="noStrike">
              <a:solidFill>
                <a:srgbClr val="FFFFFF"/>
              </a:solidFill>
              <a:latin typeface="Helvetica Neue"/>
              <a:ea typeface="Helvetica Neue"/>
              <a:cs typeface="Helvetica Neue"/>
              <a:sym typeface="Helvetica Neue"/>
            </a:endParaRPr>
          </a:p>
          <a:p>
            <a:pPr indent="-381000" lvl="0" marL="457200" marR="0" rtl="0" algn="l">
              <a:lnSpc>
                <a:spcPct val="150000"/>
              </a:lnSpc>
              <a:spcBef>
                <a:spcPts val="0"/>
              </a:spcBef>
              <a:spcAft>
                <a:spcPts val="0"/>
              </a:spcAft>
              <a:buClr>
                <a:schemeClr val="lt1"/>
              </a:buClr>
              <a:buSzPts val="2000"/>
              <a:buFont typeface="Arial"/>
              <a:buChar char="•"/>
            </a:pPr>
            <a:r>
              <a:rPr b="0" i="0" lang="en-US" sz="2000" u="none" cap="none" strike="noStrike">
                <a:solidFill>
                  <a:srgbClr val="FFFFFF"/>
                </a:solidFill>
                <a:latin typeface="Helvetica Neue"/>
                <a:ea typeface="Helvetica Neue"/>
                <a:cs typeface="Helvetica Neue"/>
                <a:sym typeface="Helvetica Neue"/>
              </a:rPr>
              <a:t>Provide greater transparency on the safety of different public transport options</a:t>
            </a:r>
            <a:endParaRPr b="0" i="0" sz="1400" u="none" cap="none" strike="noStrike">
              <a:solidFill>
                <a:srgbClr val="000000"/>
              </a:solidFill>
              <a:latin typeface="Arial"/>
              <a:ea typeface="Arial"/>
              <a:cs typeface="Arial"/>
              <a:sym typeface="Arial"/>
            </a:endParaRPr>
          </a:p>
        </p:txBody>
      </p:sp>
      <p:sp>
        <p:nvSpPr>
          <p:cNvPr id="133" name="Google Shape;133;p9"/>
          <p:cNvSpPr/>
          <p:nvPr/>
        </p:nvSpPr>
        <p:spPr>
          <a:xfrm>
            <a:off x="-13" y="5326039"/>
            <a:ext cx="5815584" cy="1005840"/>
          </a:xfrm>
          <a:prstGeom prst="rect">
            <a:avLst/>
          </a:prstGeom>
          <a:solidFill>
            <a:schemeClr val="accent1"/>
          </a:solidFill>
          <a:ln cap="flat" cmpd="sng" w="9525">
            <a:solidFill>
              <a:schemeClr val="accen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72000" lIns="91425" spcFirstLastPara="1" rIns="91425" wrap="square" tIns="720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Helvetica Neue"/>
                <a:ea typeface="Helvetica Neue"/>
                <a:cs typeface="Helvetica Neue"/>
                <a:sym typeface="Helvetica Neue"/>
              </a:rPr>
              <a:t>CONSUMER</a:t>
            </a:r>
            <a:endParaRPr b="0" i="0" sz="2000" u="none" cap="none" strike="noStrike">
              <a:solidFill>
                <a:srgbClr val="000000"/>
              </a:solidFill>
              <a:latin typeface="Helvetica Neue"/>
              <a:ea typeface="Helvetica Neue"/>
              <a:cs typeface="Helvetica Neue"/>
              <a:sym typeface="Helvetica Neue"/>
            </a:endParaRPr>
          </a:p>
        </p:txBody>
      </p:sp>
      <p:sp>
        <p:nvSpPr>
          <p:cNvPr id="134" name="Google Shape;134;p9"/>
          <p:cNvSpPr txBox="1"/>
          <p:nvPr/>
        </p:nvSpPr>
        <p:spPr>
          <a:xfrm>
            <a:off x="6372673" y="1335822"/>
            <a:ext cx="5815584" cy="4014216"/>
          </a:xfrm>
          <a:prstGeom prst="rect">
            <a:avLst/>
          </a:prstGeom>
          <a:solidFill>
            <a:schemeClr val="dk2">
              <a:alpha val="85490"/>
            </a:schemeClr>
          </a:solidFill>
          <a:ln>
            <a:noFill/>
          </a:ln>
        </p:spPr>
        <p:txBody>
          <a:bodyPr anchorCtr="0" anchor="t" bIns="91425" lIns="91425" spcFirstLastPara="1" rIns="91425" wrap="square" tIns="91425">
            <a:noAutofit/>
          </a:bodyPr>
          <a:lstStyle/>
          <a:p>
            <a:pPr indent="-381000" lvl="0" marL="457200" marR="0" rtl="0" algn="l">
              <a:lnSpc>
                <a:spcPct val="150000"/>
              </a:lnSpc>
              <a:spcBef>
                <a:spcPts val="0"/>
              </a:spcBef>
              <a:spcAft>
                <a:spcPts val="0"/>
              </a:spcAft>
              <a:buClr>
                <a:schemeClr val="lt1"/>
              </a:buClr>
              <a:buSzPts val="2000"/>
              <a:buFont typeface="Arial"/>
              <a:buChar char="•"/>
            </a:pPr>
            <a:r>
              <a:rPr b="0" i="0" lang="en-US" sz="2000" u="none" cap="none" strike="noStrike">
                <a:solidFill>
                  <a:srgbClr val="FFFFFF"/>
                </a:solidFill>
                <a:latin typeface="Helvetica Neue"/>
                <a:ea typeface="Helvetica Neue"/>
                <a:cs typeface="Helvetica Neue"/>
                <a:sym typeface="Helvetica Neue"/>
              </a:rPr>
              <a:t>Provide insights into how to increase safety on public transportation by unveiling dominant crime patterns</a:t>
            </a:r>
            <a:endParaRPr b="0" i="0" sz="1400" u="none" cap="none" strike="noStrike">
              <a:solidFill>
                <a:srgbClr val="000000"/>
              </a:solidFill>
              <a:latin typeface="Arial"/>
              <a:ea typeface="Arial"/>
              <a:cs typeface="Arial"/>
              <a:sym typeface="Arial"/>
            </a:endParaRPr>
          </a:p>
          <a:p>
            <a:pPr indent="-254000" lvl="0" marL="457200" marR="0" rtl="0" algn="l">
              <a:lnSpc>
                <a:spcPct val="150000"/>
              </a:lnSpc>
              <a:spcBef>
                <a:spcPts val="0"/>
              </a:spcBef>
              <a:spcAft>
                <a:spcPts val="0"/>
              </a:spcAft>
              <a:buClr>
                <a:schemeClr val="lt1"/>
              </a:buClr>
              <a:buSzPts val="2000"/>
              <a:buFont typeface="Arial"/>
              <a:buNone/>
            </a:pPr>
            <a:r>
              <a:t/>
            </a:r>
            <a:endParaRPr b="0" i="0" sz="2000" u="none" cap="none" strike="noStrike">
              <a:solidFill>
                <a:srgbClr val="FFFFFF"/>
              </a:solidFill>
              <a:latin typeface="Helvetica Neue"/>
              <a:ea typeface="Helvetica Neue"/>
              <a:cs typeface="Helvetica Neue"/>
              <a:sym typeface="Helvetica Neue"/>
            </a:endParaRPr>
          </a:p>
          <a:p>
            <a:pPr indent="-381000" lvl="0" marL="457200" marR="0" rtl="0" algn="l">
              <a:lnSpc>
                <a:spcPct val="150000"/>
              </a:lnSpc>
              <a:spcBef>
                <a:spcPts val="0"/>
              </a:spcBef>
              <a:spcAft>
                <a:spcPts val="0"/>
              </a:spcAft>
              <a:buClr>
                <a:schemeClr val="lt1"/>
              </a:buClr>
              <a:buSzPts val="2000"/>
              <a:buFont typeface="Arial"/>
              <a:buChar char="•"/>
            </a:pPr>
            <a:r>
              <a:rPr b="0" i="0" lang="en-US" sz="2000" u="none" cap="none" strike="noStrike">
                <a:solidFill>
                  <a:srgbClr val="FFFFFF"/>
                </a:solidFill>
                <a:latin typeface="Helvetica Neue"/>
                <a:ea typeface="Helvetica Neue"/>
                <a:cs typeface="Helvetica Neue"/>
                <a:sym typeface="Helvetica Neue"/>
              </a:rPr>
              <a:t>Provide predictive information on when to anticipate heightened crime, and help improve staffing efficiency</a:t>
            </a:r>
            <a:endParaRPr b="0" i="0" sz="1400" u="none" cap="none" strike="noStrike">
              <a:solidFill>
                <a:srgbClr val="000000"/>
              </a:solidFill>
              <a:latin typeface="Arial"/>
              <a:ea typeface="Arial"/>
              <a:cs typeface="Arial"/>
              <a:sym typeface="Arial"/>
            </a:endParaRPr>
          </a:p>
        </p:txBody>
      </p:sp>
      <p:sp>
        <p:nvSpPr>
          <p:cNvPr id="135" name="Google Shape;135;p9"/>
          <p:cNvSpPr/>
          <p:nvPr/>
        </p:nvSpPr>
        <p:spPr>
          <a:xfrm>
            <a:off x="6363860" y="5326039"/>
            <a:ext cx="5815584" cy="1005840"/>
          </a:xfrm>
          <a:prstGeom prst="rect">
            <a:avLst/>
          </a:prstGeom>
          <a:solidFill>
            <a:schemeClr val="accent1"/>
          </a:solidFill>
          <a:ln cap="flat" cmpd="sng" w="9525">
            <a:solidFill>
              <a:schemeClr val="accen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72000" lIns="91425" spcFirstLastPara="1" rIns="91425" wrap="square" tIns="720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Helvetica Neue"/>
                <a:ea typeface="Helvetica Neue"/>
                <a:cs typeface="Helvetica Neue"/>
                <a:sym typeface="Helvetica Neue"/>
              </a:rPr>
              <a:t>AUTHORITIES</a:t>
            </a:r>
            <a:endParaRPr b="0" i="0" sz="20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pic>
        <p:nvPicPr>
          <p:cNvPr id="140" name="Google Shape;140;g6bfc1c3673_0_10"/>
          <p:cNvPicPr preferRelativeResize="0"/>
          <p:nvPr/>
        </p:nvPicPr>
        <p:blipFill rotWithShape="1">
          <a:blip r:embed="rId3">
            <a:alphaModFix/>
          </a:blip>
          <a:srcRect b="32821" l="2290" r="2280" t="979"/>
          <a:stretch/>
        </p:blipFill>
        <p:spPr>
          <a:xfrm>
            <a:off x="0" y="0"/>
            <a:ext cx="12191999" cy="6858001"/>
          </a:xfrm>
          <a:prstGeom prst="rect">
            <a:avLst/>
          </a:prstGeom>
          <a:noFill/>
          <a:ln>
            <a:noFill/>
          </a:ln>
        </p:spPr>
      </p:pic>
      <p:sp>
        <p:nvSpPr>
          <p:cNvPr id="141" name="Google Shape;141;g6bfc1c3673_0_10"/>
          <p:cNvSpPr/>
          <p:nvPr/>
        </p:nvSpPr>
        <p:spPr>
          <a:xfrm rot="10800000">
            <a:off x="-3" y="0"/>
            <a:ext cx="12192000" cy="6858000"/>
          </a:xfrm>
          <a:prstGeom prst="rect">
            <a:avLst/>
          </a:prstGeom>
          <a:gradFill>
            <a:gsLst>
              <a:gs pos="0">
                <a:srgbClr val="FFFFFF">
                  <a:alpha val="74509"/>
                </a:srgbClr>
              </a:gs>
              <a:gs pos="73000">
                <a:srgbClr val="FFFFFF">
                  <a:alpha val="81176"/>
                </a:srgbClr>
              </a:gs>
              <a:gs pos="100000">
                <a:srgbClr val="FFFFFF">
                  <a:alpha val="81176"/>
                </a:srgbClr>
              </a:gs>
            </a:gsLst>
            <a:lin ang="0" scaled="0"/>
          </a:gradFill>
          <a:ln>
            <a:noFill/>
          </a:ln>
          <a:effectLst>
            <a:outerShdw blurRad="50800" rotWithShape="0" algn="ctr" dir="5400000" dist="50800">
              <a:schemeClr val="lt1">
                <a:alpha val="451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142" name="Google Shape;142;g6bfc1c3673_0_10"/>
          <p:cNvSpPr txBox="1"/>
          <p:nvPr/>
        </p:nvSpPr>
        <p:spPr>
          <a:xfrm>
            <a:off x="345440" y="2764216"/>
            <a:ext cx="11518500" cy="5538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accent1"/>
              </a:buClr>
              <a:buSzPts val="4400"/>
              <a:buFont typeface="Lemon"/>
              <a:buNone/>
            </a:pPr>
            <a:r>
              <a:rPr lang="en-US" sz="3600">
                <a:solidFill>
                  <a:schemeClr val="accent1"/>
                </a:solidFill>
                <a:latin typeface="Helvetica Neue"/>
                <a:ea typeface="Helvetica Neue"/>
                <a:cs typeface="Helvetica Neue"/>
                <a:sym typeface="Helvetica Neue"/>
              </a:rPr>
              <a:t>DATA OVERVIEW &amp; PREPARATION</a:t>
            </a:r>
            <a:endParaRPr sz="3600">
              <a:solidFill>
                <a:schemeClr val="accent1"/>
              </a:solidFill>
              <a:latin typeface="Helvetica Neue"/>
              <a:ea typeface="Helvetica Neue"/>
              <a:cs typeface="Helvetica Neue"/>
              <a:sym typeface="Helvetica Neue"/>
            </a:endParaRPr>
          </a:p>
        </p:txBody>
      </p:sp>
      <p:sp>
        <p:nvSpPr>
          <p:cNvPr id="143" name="Google Shape;143;g6bfc1c3673_0_10"/>
          <p:cNvSpPr/>
          <p:nvPr/>
        </p:nvSpPr>
        <p:spPr>
          <a:xfrm>
            <a:off x="0" y="2419133"/>
            <a:ext cx="152400" cy="1264800"/>
          </a:xfrm>
          <a:prstGeom prst="rect">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pic>
        <p:nvPicPr>
          <p:cNvPr id="148" name="Google Shape;148;g6bfc1c3673_0_132"/>
          <p:cNvPicPr preferRelativeResize="0"/>
          <p:nvPr/>
        </p:nvPicPr>
        <p:blipFill rotWithShape="1">
          <a:blip r:embed="rId3">
            <a:alphaModFix/>
          </a:blip>
          <a:srcRect b="32821" l="2290" r="2280" t="979"/>
          <a:stretch/>
        </p:blipFill>
        <p:spPr>
          <a:xfrm>
            <a:off x="0" y="0"/>
            <a:ext cx="12191999" cy="6858001"/>
          </a:xfrm>
          <a:prstGeom prst="rect">
            <a:avLst/>
          </a:prstGeom>
          <a:noFill/>
          <a:ln>
            <a:noFill/>
          </a:ln>
        </p:spPr>
      </p:pic>
      <p:sp>
        <p:nvSpPr>
          <p:cNvPr id="149" name="Google Shape;149;g6bfc1c3673_0_132"/>
          <p:cNvSpPr/>
          <p:nvPr/>
        </p:nvSpPr>
        <p:spPr>
          <a:xfrm rot="10800000">
            <a:off x="-3" y="0"/>
            <a:ext cx="12192000" cy="6858000"/>
          </a:xfrm>
          <a:prstGeom prst="rect">
            <a:avLst/>
          </a:prstGeom>
          <a:gradFill>
            <a:gsLst>
              <a:gs pos="0">
                <a:srgbClr val="FFFFFF">
                  <a:alpha val="74509"/>
                </a:srgbClr>
              </a:gs>
              <a:gs pos="73000">
                <a:srgbClr val="FFFFFF">
                  <a:alpha val="81176"/>
                </a:srgbClr>
              </a:gs>
              <a:gs pos="100000">
                <a:srgbClr val="FFFFFF">
                  <a:alpha val="81176"/>
                </a:srgbClr>
              </a:gs>
            </a:gsLst>
            <a:lin ang="0" scaled="0"/>
          </a:gradFill>
          <a:ln>
            <a:noFill/>
          </a:ln>
          <a:effectLst>
            <a:outerShdw blurRad="50800" rotWithShape="0" algn="ctr" dir="5400000" dist="50800">
              <a:schemeClr val="lt1">
                <a:alpha val="451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150" name="Google Shape;150;g6bfc1c3673_0_132"/>
          <p:cNvSpPr txBox="1"/>
          <p:nvPr/>
        </p:nvSpPr>
        <p:spPr>
          <a:xfrm>
            <a:off x="345440" y="325816"/>
            <a:ext cx="11518500" cy="553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4400"/>
              <a:buFont typeface="Lemon"/>
              <a:buNone/>
            </a:pPr>
            <a:r>
              <a:rPr lang="en-US" sz="3200">
                <a:solidFill>
                  <a:schemeClr val="accent1"/>
                </a:solidFill>
                <a:latin typeface="Helvetica Neue"/>
                <a:ea typeface="Helvetica Neue"/>
                <a:cs typeface="Helvetica Neue"/>
                <a:sym typeface="Helvetica Neue"/>
              </a:rPr>
              <a:t>DATA OVERVIEW | CRIME</a:t>
            </a:r>
            <a:endParaRPr b="0" i="0" sz="1050" u="none" cap="none" strike="noStrike">
              <a:solidFill>
                <a:schemeClr val="accent1"/>
              </a:solidFill>
              <a:latin typeface="Helvetica Neue"/>
              <a:ea typeface="Helvetica Neue"/>
              <a:cs typeface="Helvetica Neue"/>
              <a:sym typeface="Helvetica Neue"/>
            </a:endParaRPr>
          </a:p>
        </p:txBody>
      </p:sp>
      <p:sp>
        <p:nvSpPr>
          <p:cNvPr id="151" name="Google Shape;151;g6bfc1c3673_0_132"/>
          <p:cNvSpPr/>
          <p:nvPr/>
        </p:nvSpPr>
        <p:spPr>
          <a:xfrm>
            <a:off x="0" y="350990"/>
            <a:ext cx="152400" cy="503400"/>
          </a:xfrm>
          <a:prstGeom prst="rect">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52" name="Google Shape;152;g6bfc1c3673_0_132"/>
          <p:cNvPicPr preferRelativeResize="0"/>
          <p:nvPr/>
        </p:nvPicPr>
        <p:blipFill rotWithShape="1">
          <a:blip r:embed="rId4">
            <a:alphaModFix/>
          </a:blip>
          <a:srcRect b="0" l="0" r="0" t="0"/>
          <a:stretch/>
        </p:blipFill>
        <p:spPr>
          <a:xfrm>
            <a:off x="9934567" y="239324"/>
            <a:ext cx="2093033" cy="726750"/>
          </a:xfrm>
          <a:prstGeom prst="rect">
            <a:avLst/>
          </a:prstGeom>
          <a:noFill/>
          <a:ln>
            <a:noFill/>
          </a:ln>
        </p:spPr>
      </p:pic>
      <p:pic>
        <p:nvPicPr>
          <p:cNvPr id="153" name="Google Shape;153;g6bfc1c3673_0_132"/>
          <p:cNvPicPr preferRelativeResize="0"/>
          <p:nvPr/>
        </p:nvPicPr>
        <p:blipFill>
          <a:blip r:embed="rId5">
            <a:alphaModFix/>
          </a:blip>
          <a:stretch>
            <a:fillRect/>
          </a:stretch>
        </p:blipFill>
        <p:spPr>
          <a:xfrm>
            <a:off x="572954" y="2786725"/>
            <a:ext cx="6070819" cy="3959800"/>
          </a:xfrm>
          <a:prstGeom prst="rect">
            <a:avLst/>
          </a:prstGeom>
          <a:noFill/>
          <a:ln cap="flat" cmpd="sng" w="9525">
            <a:solidFill>
              <a:srgbClr val="D9D9D9"/>
            </a:solidFill>
            <a:prstDash val="solid"/>
            <a:round/>
            <a:headEnd len="sm" w="sm" type="none"/>
            <a:tailEnd len="sm" w="sm" type="none"/>
          </a:ln>
          <a:effectLst>
            <a:outerShdw blurRad="57150" rotWithShape="0" algn="bl" dir="5400000" dist="19050">
              <a:srgbClr val="000000">
                <a:alpha val="50000"/>
              </a:srgbClr>
            </a:outerShdw>
          </a:effectLst>
        </p:spPr>
      </p:pic>
      <p:pic>
        <p:nvPicPr>
          <p:cNvPr id="154" name="Google Shape;154;g6bfc1c3673_0_132"/>
          <p:cNvPicPr preferRelativeResize="0"/>
          <p:nvPr/>
        </p:nvPicPr>
        <p:blipFill>
          <a:blip r:embed="rId6">
            <a:alphaModFix/>
          </a:blip>
          <a:stretch>
            <a:fillRect/>
          </a:stretch>
        </p:blipFill>
        <p:spPr>
          <a:xfrm>
            <a:off x="7000575" y="2786725"/>
            <a:ext cx="4938476" cy="3959799"/>
          </a:xfrm>
          <a:prstGeom prst="rect">
            <a:avLst/>
          </a:prstGeom>
          <a:noFill/>
          <a:ln cap="flat" cmpd="sng" w="9525">
            <a:solidFill>
              <a:srgbClr val="D9D9D9"/>
            </a:solidFill>
            <a:prstDash val="solid"/>
            <a:round/>
            <a:headEnd len="sm" w="sm" type="none"/>
            <a:tailEnd len="sm" w="sm" type="none"/>
          </a:ln>
          <a:effectLst>
            <a:outerShdw blurRad="57150" rotWithShape="0" algn="bl" dir="5400000" dist="19050">
              <a:srgbClr val="000000">
                <a:alpha val="50000"/>
              </a:srgbClr>
            </a:outerShdw>
          </a:effectLst>
        </p:spPr>
      </p:pic>
      <p:graphicFrame>
        <p:nvGraphicFramePr>
          <p:cNvPr id="155" name="Google Shape;155;g6bfc1c3673_0_132"/>
          <p:cNvGraphicFramePr/>
          <p:nvPr/>
        </p:nvGraphicFramePr>
        <p:xfrm>
          <a:off x="420550" y="1188588"/>
          <a:ext cx="3000000" cy="3000000"/>
        </p:xfrm>
        <a:graphic>
          <a:graphicData uri="http://schemas.openxmlformats.org/drawingml/2006/table">
            <a:tbl>
              <a:tblPr>
                <a:noFill/>
                <a:tableStyleId>{120C7D8C-5EDE-4227-A18A-66B71C03B923}</a:tableStyleId>
              </a:tblPr>
              <a:tblGrid>
                <a:gridCol w="6580025"/>
                <a:gridCol w="4938475"/>
              </a:tblGrid>
              <a:tr h="1016600">
                <a:tc gridSpan="2">
                  <a:txBody>
                    <a:bodyPr/>
                    <a:lstStyle/>
                    <a:p>
                      <a:pPr indent="0" lvl="0" marL="0" rtl="0" algn="l">
                        <a:lnSpc>
                          <a:spcPct val="115000"/>
                        </a:lnSpc>
                        <a:spcBef>
                          <a:spcPts val="0"/>
                        </a:spcBef>
                        <a:spcAft>
                          <a:spcPts val="0"/>
                        </a:spcAft>
                        <a:buNone/>
                      </a:pPr>
                      <a:r>
                        <a:rPr lang="en-US" sz="2000">
                          <a:solidFill>
                            <a:schemeClr val="dk2"/>
                          </a:solidFill>
                          <a:latin typeface="Helvetica Neue"/>
                          <a:ea typeface="Helvetica Neue"/>
                          <a:cs typeface="Helvetica Neue"/>
                          <a:sym typeface="Helvetica Neue"/>
                        </a:rPr>
                        <a:t>We accessed the crime statistics published </a:t>
                      </a:r>
                      <a:r>
                        <a:rPr lang="en-US" sz="2000" u="sng">
                          <a:solidFill>
                            <a:schemeClr val="hlink"/>
                          </a:solidFill>
                          <a:latin typeface="Helvetica Neue"/>
                          <a:ea typeface="Helvetica Neue"/>
                          <a:cs typeface="Helvetica Neue"/>
                          <a:sym typeface="Helvetica Neue"/>
                          <a:hlinkClick r:id="rId7"/>
                        </a:rPr>
                        <a:t>here</a:t>
                      </a:r>
                      <a:r>
                        <a:rPr lang="en-US" sz="2000">
                          <a:solidFill>
                            <a:schemeClr val="dk2"/>
                          </a:solidFill>
                          <a:latin typeface="Helvetica Neue"/>
                          <a:ea typeface="Helvetica Neue"/>
                          <a:cs typeface="Helvetica Neue"/>
                          <a:sym typeface="Helvetica Neue"/>
                        </a:rPr>
                        <a:t> by the City of Chicago via an API, filtering for all CTA-related crime cases. We then cleaned the data in Python according to our needs.</a:t>
                      </a:r>
                      <a:endParaRPr sz="2000">
                        <a:solidFill>
                          <a:schemeClr val="dk2"/>
                        </a:solidFill>
                        <a:latin typeface="Helvetica Neue"/>
                        <a:ea typeface="Helvetica Neue"/>
                        <a:cs typeface="Helvetica Neue"/>
                        <a:sym typeface="Helvetica Neue"/>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hMerge="1"/>
              </a:tr>
              <a:tr h="444950">
                <a:tc>
                  <a:txBody>
                    <a:bodyPr/>
                    <a:lstStyle/>
                    <a:p>
                      <a:pPr indent="0" lvl="0" marL="0" rtl="0" algn="l">
                        <a:spcBef>
                          <a:spcPts val="0"/>
                        </a:spcBef>
                        <a:spcAft>
                          <a:spcPts val="0"/>
                        </a:spcAft>
                        <a:buNone/>
                      </a:pPr>
                      <a:r>
                        <a:rPr lang="en-US" sz="2000">
                          <a:solidFill>
                            <a:schemeClr val="accent1"/>
                          </a:solidFill>
                          <a:latin typeface="Helvetica Neue"/>
                          <a:ea typeface="Helvetica Neue"/>
                          <a:cs typeface="Helvetica Neue"/>
                          <a:sym typeface="Helvetica Neue"/>
                        </a:rPr>
                        <a:t>API Call</a:t>
                      </a:r>
                      <a:endParaRPr sz="2000">
                        <a:solidFill>
                          <a:schemeClr val="accent1"/>
                        </a:solidFill>
                        <a:latin typeface="Helvetica Neue"/>
                        <a:ea typeface="Helvetica Neue"/>
                        <a:cs typeface="Helvetica Neue"/>
                        <a:sym typeface="Helvetica Neue"/>
                      </a:endParaRPr>
                    </a:p>
                  </a:txBody>
                  <a:tcPr marT="91425" marB="91425" marR="91425" marL="91425" anchor="b">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sz="2000">
                          <a:solidFill>
                            <a:schemeClr val="accent1"/>
                          </a:solidFill>
                          <a:latin typeface="Helvetica Neue"/>
                          <a:ea typeface="Helvetica Neue"/>
                          <a:cs typeface="Helvetica Neue"/>
                          <a:sym typeface="Helvetica Neue"/>
                        </a:rPr>
                        <a:t>Resulting crime Data Frame</a:t>
                      </a:r>
                      <a:endParaRPr sz="2000">
                        <a:solidFill>
                          <a:schemeClr val="accent1"/>
                        </a:solidFill>
                        <a:latin typeface="Helvetica Neue"/>
                        <a:ea typeface="Helvetica Neue"/>
                        <a:cs typeface="Helvetica Neue"/>
                        <a:sym typeface="Helvetica Neue"/>
                      </a:endParaRPr>
                    </a:p>
                  </a:txBody>
                  <a:tcPr marT="91425" marB="91425" marR="91425" marL="91425" anchor="b">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pic>
        <p:nvPicPr>
          <p:cNvPr id="160" name="Google Shape;160;g6bfc1c3673_0_157"/>
          <p:cNvPicPr preferRelativeResize="0"/>
          <p:nvPr/>
        </p:nvPicPr>
        <p:blipFill rotWithShape="1">
          <a:blip r:embed="rId3">
            <a:alphaModFix/>
          </a:blip>
          <a:srcRect b="32821" l="2290" r="2280" t="979"/>
          <a:stretch/>
        </p:blipFill>
        <p:spPr>
          <a:xfrm>
            <a:off x="0" y="0"/>
            <a:ext cx="12191999" cy="6858001"/>
          </a:xfrm>
          <a:prstGeom prst="rect">
            <a:avLst/>
          </a:prstGeom>
          <a:noFill/>
          <a:ln>
            <a:noFill/>
          </a:ln>
        </p:spPr>
      </p:pic>
      <p:sp>
        <p:nvSpPr>
          <p:cNvPr id="161" name="Google Shape;161;g6bfc1c3673_0_157"/>
          <p:cNvSpPr/>
          <p:nvPr/>
        </p:nvSpPr>
        <p:spPr>
          <a:xfrm rot="10800000">
            <a:off x="-3" y="0"/>
            <a:ext cx="12192000" cy="6858000"/>
          </a:xfrm>
          <a:prstGeom prst="rect">
            <a:avLst/>
          </a:prstGeom>
          <a:gradFill>
            <a:gsLst>
              <a:gs pos="0">
                <a:srgbClr val="FFFFFF">
                  <a:alpha val="74509"/>
                </a:srgbClr>
              </a:gs>
              <a:gs pos="73000">
                <a:srgbClr val="FFFFFF">
                  <a:alpha val="81176"/>
                </a:srgbClr>
              </a:gs>
              <a:gs pos="100000">
                <a:srgbClr val="FFFFFF">
                  <a:alpha val="81176"/>
                </a:srgbClr>
              </a:gs>
            </a:gsLst>
            <a:lin ang="0" scaled="0"/>
          </a:gradFill>
          <a:ln>
            <a:noFill/>
          </a:ln>
          <a:effectLst>
            <a:outerShdw blurRad="50800" rotWithShape="0" algn="ctr" dir="5400000" dist="50800">
              <a:schemeClr val="lt1">
                <a:alpha val="451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162" name="Google Shape;162;g6bfc1c3673_0_157"/>
          <p:cNvSpPr txBox="1"/>
          <p:nvPr/>
        </p:nvSpPr>
        <p:spPr>
          <a:xfrm>
            <a:off x="345440" y="325816"/>
            <a:ext cx="11518500" cy="553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4400"/>
              <a:buFont typeface="Lemon"/>
              <a:buNone/>
            </a:pPr>
            <a:r>
              <a:rPr lang="en-US" sz="3200">
                <a:solidFill>
                  <a:schemeClr val="accent1"/>
                </a:solidFill>
                <a:latin typeface="Helvetica Neue"/>
                <a:ea typeface="Helvetica Neue"/>
                <a:cs typeface="Helvetica Neue"/>
                <a:sym typeface="Helvetica Neue"/>
              </a:rPr>
              <a:t>DATA OVERVIEW | </a:t>
            </a:r>
            <a:r>
              <a:rPr lang="en-US" sz="3200">
                <a:solidFill>
                  <a:schemeClr val="accent1"/>
                </a:solidFill>
                <a:latin typeface="Helvetica Neue"/>
                <a:ea typeface="Helvetica Neue"/>
                <a:cs typeface="Helvetica Neue"/>
                <a:sym typeface="Helvetica Neue"/>
              </a:rPr>
              <a:t>PUBLIC TRANSPORTATION</a:t>
            </a:r>
            <a:endParaRPr b="0" i="0" sz="1050" u="none" cap="none" strike="noStrike">
              <a:solidFill>
                <a:schemeClr val="accent1"/>
              </a:solidFill>
              <a:latin typeface="Helvetica Neue"/>
              <a:ea typeface="Helvetica Neue"/>
              <a:cs typeface="Helvetica Neue"/>
              <a:sym typeface="Helvetica Neue"/>
            </a:endParaRPr>
          </a:p>
        </p:txBody>
      </p:sp>
      <p:sp>
        <p:nvSpPr>
          <p:cNvPr id="163" name="Google Shape;163;g6bfc1c3673_0_157"/>
          <p:cNvSpPr/>
          <p:nvPr/>
        </p:nvSpPr>
        <p:spPr>
          <a:xfrm>
            <a:off x="0" y="350990"/>
            <a:ext cx="152400" cy="503400"/>
          </a:xfrm>
          <a:prstGeom prst="rect">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64" name="Google Shape;164;g6bfc1c3673_0_157"/>
          <p:cNvPicPr preferRelativeResize="0"/>
          <p:nvPr/>
        </p:nvPicPr>
        <p:blipFill rotWithShape="1">
          <a:blip r:embed="rId4">
            <a:alphaModFix/>
          </a:blip>
          <a:srcRect b="0" l="0" r="0" t="0"/>
          <a:stretch/>
        </p:blipFill>
        <p:spPr>
          <a:xfrm>
            <a:off x="10070247" y="266300"/>
            <a:ext cx="1990830" cy="672800"/>
          </a:xfrm>
          <a:prstGeom prst="rect">
            <a:avLst/>
          </a:prstGeom>
          <a:noFill/>
          <a:ln>
            <a:noFill/>
          </a:ln>
        </p:spPr>
      </p:pic>
      <p:graphicFrame>
        <p:nvGraphicFramePr>
          <p:cNvPr id="165" name="Google Shape;165;g6bfc1c3673_0_157"/>
          <p:cNvGraphicFramePr/>
          <p:nvPr/>
        </p:nvGraphicFramePr>
        <p:xfrm>
          <a:off x="420550" y="1188588"/>
          <a:ext cx="3000000" cy="3000000"/>
        </p:xfrm>
        <a:graphic>
          <a:graphicData uri="http://schemas.openxmlformats.org/drawingml/2006/table">
            <a:tbl>
              <a:tblPr>
                <a:noFill/>
                <a:tableStyleId>{120C7D8C-5EDE-4227-A18A-66B71C03B923}</a:tableStyleId>
              </a:tblPr>
              <a:tblGrid>
                <a:gridCol w="6580025"/>
                <a:gridCol w="4938475"/>
              </a:tblGrid>
              <a:tr h="1016600">
                <a:tc gridSpan="2">
                  <a:txBody>
                    <a:bodyPr/>
                    <a:lstStyle/>
                    <a:p>
                      <a:pPr indent="0" lvl="0" marL="0" rtl="0" algn="l">
                        <a:lnSpc>
                          <a:spcPct val="115000"/>
                        </a:lnSpc>
                        <a:spcBef>
                          <a:spcPts val="0"/>
                        </a:spcBef>
                        <a:spcAft>
                          <a:spcPts val="0"/>
                        </a:spcAft>
                        <a:buNone/>
                      </a:pPr>
                      <a:r>
                        <a:rPr lang="en-US" sz="2000">
                          <a:solidFill>
                            <a:schemeClr val="dk2"/>
                          </a:solidFill>
                          <a:latin typeface="Helvetica Neue"/>
                          <a:ea typeface="Helvetica Neue"/>
                          <a:cs typeface="Helvetica Neue"/>
                          <a:sym typeface="Helvetica Neue"/>
                        </a:rPr>
                        <a:t>We download the data on Train Stops </a:t>
                      </a:r>
                      <a:r>
                        <a:rPr lang="en-US" sz="2000" u="sng">
                          <a:solidFill>
                            <a:schemeClr val="hlink"/>
                          </a:solidFill>
                          <a:latin typeface="Helvetica Neue"/>
                          <a:ea typeface="Helvetica Neue"/>
                          <a:cs typeface="Helvetica Neue"/>
                          <a:sym typeface="Helvetica Neue"/>
                          <a:hlinkClick r:id="rId5"/>
                        </a:rPr>
                        <a:t>here</a:t>
                      </a:r>
                      <a:r>
                        <a:rPr lang="en-US" sz="2000">
                          <a:solidFill>
                            <a:schemeClr val="dk2"/>
                          </a:solidFill>
                          <a:latin typeface="Helvetica Neue"/>
                          <a:ea typeface="Helvetica Neue"/>
                          <a:cs typeface="Helvetica Neue"/>
                          <a:sym typeface="Helvetica Neue"/>
                        </a:rPr>
                        <a:t> and on Bus Stops </a:t>
                      </a:r>
                      <a:r>
                        <a:rPr lang="en-US" sz="2000" u="sng">
                          <a:solidFill>
                            <a:schemeClr val="hlink"/>
                          </a:solidFill>
                          <a:latin typeface="Helvetica Neue"/>
                          <a:ea typeface="Helvetica Neue"/>
                          <a:cs typeface="Helvetica Neue"/>
                          <a:sym typeface="Helvetica Neue"/>
                          <a:hlinkClick r:id="rId6"/>
                        </a:rPr>
                        <a:t>here</a:t>
                      </a:r>
                      <a:r>
                        <a:rPr lang="en-US" sz="2000">
                          <a:solidFill>
                            <a:schemeClr val="dk2"/>
                          </a:solidFill>
                          <a:latin typeface="Helvetica Neue"/>
                          <a:ea typeface="Helvetica Neue"/>
                          <a:cs typeface="Helvetica Neue"/>
                          <a:sym typeface="Helvetica Neue"/>
                        </a:rPr>
                        <a:t> and then imported it into Python where we clean it according to our needs.  </a:t>
                      </a:r>
                      <a:endParaRPr sz="2000">
                        <a:solidFill>
                          <a:schemeClr val="dk2"/>
                        </a:solidFill>
                        <a:latin typeface="Helvetica Neue"/>
                        <a:ea typeface="Helvetica Neue"/>
                        <a:cs typeface="Helvetica Neue"/>
                        <a:sym typeface="Helvetica Neue"/>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hMerge="1"/>
              </a:tr>
              <a:tr h="444950">
                <a:tc>
                  <a:txBody>
                    <a:bodyPr/>
                    <a:lstStyle/>
                    <a:p>
                      <a:pPr indent="0" lvl="0" marL="0" rtl="0" algn="l">
                        <a:spcBef>
                          <a:spcPts val="0"/>
                        </a:spcBef>
                        <a:spcAft>
                          <a:spcPts val="0"/>
                        </a:spcAft>
                        <a:buNone/>
                      </a:pPr>
                      <a:r>
                        <a:rPr lang="en-US" sz="2000">
                          <a:solidFill>
                            <a:schemeClr val="accent1"/>
                          </a:solidFill>
                          <a:latin typeface="Helvetica Neue"/>
                          <a:ea typeface="Helvetica Neue"/>
                          <a:cs typeface="Helvetica Neue"/>
                          <a:sym typeface="Helvetica Neue"/>
                        </a:rPr>
                        <a:t>Resulting BusStops Data Frame</a:t>
                      </a:r>
                      <a:endParaRPr sz="2000">
                        <a:solidFill>
                          <a:schemeClr val="accent1"/>
                        </a:solidFill>
                        <a:latin typeface="Helvetica Neue"/>
                        <a:ea typeface="Helvetica Neue"/>
                        <a:cs typeface="Helvetica Neue"/>
                        <a:sym typeface="Helvetica Neue"/>
                      </a:endParaRPr>
                    </a:p>
                  </a:txBody>
                  <a:tcPr marT="91425" marB="91425" marR="91425" marL="91425" anchor="b">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sz="2000">
                          <a:solidFill>
                            <a:schemeClr val="accent1"/>
                          </a:solidFill>
                          <a:latin typeface="Helvetica Neue"/>
                          <a:ea typeface="Helvetica Neue"/>
                          <a:cs typeface="Helvetica Neue"/>
                          <a:sym typeface="Helvetica Neue"/>
                        </a:rPr>
                        <a:t>Resulting TrainStops Data Frame</a:t>
                      </a:r>
                      <a:endParaRPr sz="2000">
                        <a:solidFill>
                          <a:schemeClr val="accent1"/>
                        </a:solidFill>
                        <a:latin typeface="Helvetica Neue"/>
                        <a:ea typeface="Helvetica Neue"/>
                        <a:cs typeface="Helvetica Neue"/>
                        <a:sym typeface="Helvetica Neue"/>
                      </a:endParaRPr>
                    </a:p>
                  </a:txBody>
                  <a:tcPr marT="91425" marB="91425" marR="91425" marL="91425" anchor="b">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166" name="Google Shape;166;g6bfc1c3673_0_157"/>
          <p:cNvPicPr preferRelativeResize="0"/>
          <p:nvPr/>
        </p:nvPicPr>
        <p:blipFill>
          <a:blip r:embed="rId7">
            <a:alphaModFix/>
          </a:blip>
          <a:stretch>
            <a:fillRect/>
          </a:stretch>
        </p:blipFill>
        <p:spPr>
          <a:xfrm>
            <a:off x="7000575" y="2692850"/>
            <a:ext cx="4529805" cy="4042251"/>
          </a:xfrm>
          <a:prstGeom prst="rect">
            <a:avLst/>
          </a:prstGeom>
          <a:noFill/>
          <a:ln cap="flat" cmpd="sng" w="9525">
            <a:solidFill>
              <a:srgbClr val="D9D9D9"/>
            </a:solidFill>
            <a:prstDash val="solid"/>
            <a:round/>
            <a:headEnd len="sm" w="sm" type="none"/>
            <a:tailEnd len="sm" w="sm" type="none"/>
          </a:ln>
          <a:effectLst>
            <a:outerShdw blurRad="57150" rotWithShape="0" algn="bl" dir="5400000" dist="19050">
              <a:srgbClr val="000000">
                <a:alpha val="50000"/>
              </a:srgbClr>
            </a:outerShdw>
          </a:effectLst>
        </p:spPr>
      </p:pic>
      <p:pic>
        <p:nvPicPr>
          <p:cNvPr id="167" name="Google Shape;167;g6bfc1c3673_0_157"/>
          <p:cNvPicPr preferRelativeResize="0"/>
          <p:nvPr/>
        </p:nvPicPr>
        <p:blipFill>
          <a:blip r:embed="rId8">
            <a:alphaModFix/>
          </a:blip>
          <a:stretch>
            <a:fillRect/>
          </a:stretch>
        </p:blipFill>
        <p:spPr>
          <a:xfrm>
            <a:off x="523750" y="2692850"/>
            <a:ext cx="5575886" cy="4042249"/>
          </a:xfrm>
          <a:prstGeom prst="rect">
            <a:avLst/>
          </a:prstGeom>
          <a:noFill/>
          <a:ln cap="flat" cmpd="sng" w="9525">
            <a:solidFill>
              <a:srgbClr val="D9D9D9"/>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pic>
        <p:nvPicPr>
          <p:cNvPr id="172" name="Google Shape;172;g6bfc1c3673_0_165"/>
          <p:cNvPicPr preferRelativeResize="0"/>
          <p:nvPr/>
        </p:nvPicPr>
        <p:blipFill rotWithShape="1">
          <a:blip r:embed="rId3">
            <a:alphaModFix/>
          </a:blip>
          <a:srcRect b="32821" l="2290" r="2280" t="979"/>
          <a:stretch/>
        </p:blipFill>
        <p:spPr>
          <a:xfrm>
            <a:off x="0" y="0"/>
            <a:ext cx="12191999" cy="6858001"/>
          </a:xfrm>
          <a:prstGeom prst="rect">
            <a:avLst/>
          </a:prstGeom>
          <a:noFill/>
          <a:ln>
            <a:noFill/>
          </a:ln>
        </p:spPr>
      </p:pic>
      <p:sp>
        <p:nvSpPr>
          <p:cNvPr id="173" name="Google Shape;173;g6bfc1c3673_0_165"/>
          <p:cNvSpPr/>
          <p:nvPr/>
        </p:nvSpPr>
        <p:spPr>
          <a:xfrm rot="10800000">
            <a:off x="-3" y="0"/>
            <a:ext cx="12192000" cy="6858000"/>
          </a:xfrm>
          <a:prstGeom prst="rect">
            <a:avLst/>
          </a:prstGeom>
          <a:gradFill>
            <a:gsLst>
              <a:gs pos="0">
                <a:srgbClr val="FFFFFF">
                  <a:alpha val="74509"/>
                </a:srgbClr>
              </a:gs>
              <a:gs pos="73000">
                <a:srgbClr val="FFFFFF">
                  <a:alpha val="81176"/>
                </a:srgbClr>
              </a:gs>
              <a:gs pos="100000">
                <a:srgbClr val="FFFFFF">
                  <a:alpha val="81176"/>
                </a:srgbClr>
              </a:gs>
            </a:gsLst>
            <a:lin ang="0" scaled="0"/>
          </a:gradFill>
          <a:ln>
            <a:noFill/>
          </a:ln>
          <a:effectLst>
            <a:outerShdw blurRad="50800" rotWithShape="0" algn="ctr" dir="5400000" dist="50800">
              <a:schemeClr val="lt1">
                <a:alpha val="451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174" name="Google Shape;174;g6bfc1c3673_0_165"/>
          <p:cNvSpPr txBox="1"/>
          <p:nvPr/>
        </p:nvSpPr>
        <p:spPr>
          <a:xfrm>
            <a:off x="345440" y="325816"/>
            <a:ext cx="11518500" cy="553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4400"/>
              <a:buFont typeface="Lemon"/>
              <a:buNone/>
            </a:pPr>
            <a:r>
              <a:rPr lang="en-US" sz="3200">
                <a:solidFill>
                  <a:schemeClr val="accent1"/>
                </a:solidFill>
                <a:latin typeface="Helvetica Neue"/>
                <a:ea typeface="Helvetica Neue"/>
                <a:cs typeface="Helvetica Neue"/>
                <a:sym typeface="Helvetica Neue"/>
              </a:rPr>
              <a:t>DATA OVERVIEW | </a:t>
            </a:r>
            <a:r>
              <a:rPr lang="en-US" sz="3200">
                <a:solidFill>
                  <a:schemeClr val="accent1"/>
                </a:solidFill>
                <a:latin typeface="Helvetica Neue"/>
                <a:ea typeface="Helvetica Neue"/>
                <a:cs typeface="Helvetica Neue"/>
                <a:sym typeface="Helvetica Neue"/>
              </a:rPr>
              <a:t>WEATHER AND HOLIDAYS</a:t>
            </a:r>
            <a:endParaRPr b="0" i="0" sz="1050" u="none" cap="none" strike="noStrike">
              <a:solidFill>
                <a:schemeClr val="accent1"/>
              </a:solidFill>
              <a:latin typeface="Helvetica Neue"/>
              <a:ea typeface="Helvetica Neue"/>
              <a:cs typeface="Helvetica Neue"/>
              <a:sym typeface="Helvetica Neue"/>
            </a:endParaRPr>
          </a:p>
        </p:txBody>
      </p:sp>
      <p:sp>
        <p:nvSpPr>
          <p:cNvPr id="175" name="Google Shape;175;g6bfc1c3673_0_165"/>
          <p:cNvSpPr/>
          <p:nvPr/>
        </p:nvSpPr>
        <p:spPr>
          <a:xfrm>
            <a:off x="0" y="350990"/>
            <a:ext cx="152400" cy="503400"/>
          </a:xfrm>
          <a:prstGeom prst="rect">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76" name="Google Shape;176;g6bfc1c3673_0_165"/>
          <p:cNvPicPr preferRelativeResize="0"/>
          <p:nvPr/>
        </p:nvPicPr>
        <p:blipFill rotWithShape="1">
          <a:blip r:embed="rId4">
            <a:alphaModFix/>
          </a:blip>
          <a:srcRect b="0" l="0" r="0" t="0"/>
          <a:stretch/>
        </p:blipFill>
        <p:spPr>
          <a:xfrm>
            <a:off x="10020189" y="325804"/>
            <a:ext cx="1997040" cy="553800"/>
          </a:xfrm>
          <a:prstGeom prst="rect">
            <a:avLst/>
          </a:prstGeom>
          <a:noFill/>
          <a:ln>
            <a:noFill/>
          </a:ln>
        </p:spPr>
      </p:pic>
      <p:graphicFrame>
        <p:nvGraphicFramePr>
          <p:cNvPr id="177" name="Google Shape;177;g6bfc1c3673_0_165"/>
          <p:cNvGraphicFramePr/>
          <p:nvPr/>
        </p:nvGraphicFramePr>
        <p:xfrm>
          <a:off x="420550" y="1188588"/>
          <a:ext cx="3000000" cy="3000000"/>
        </p:xfrm>
        <a:graphic>
          <a:graphicData uri="http://schemas.openxmlformats.org/drawingml/2006/table">
            <a:tbl>
              <a:tblPr>
                <a:noFill/>
                <a:tableStyleId>{120C7D8C-5EDE-4227-A18A-66B71C03B923}</a:tableStyleId>
              </a:tblPr>
              <a:tblGrid>
                <a:gridCol w="6203575"/>
                <a:gridCol w="5314925"/>
              </a:tblGrid>
              <a:tr h="1016600">
                <a:tc gridSpan="2">
                  <a:txBody>
                    <a:bodyPr/>
                    <a:lstStyle/>
                    <a:p>
                      <a:pPr indent="0" lvl="0" marL="0" rtl="0" algn="l">
                        <a:lnSpc>
                          <a:spcPct val="115000"/>
                        </a:lnSpc>
                        <a:spcBef>
                          <a:spcPts val="0"/>
                        </a:spcBef>
                        <a:spcAft>
                          <a:spcPts val="0"/>
                        </a:spcAft>
                        <a:buNone/>
                      </a:pPr>
                      <a:r>
                        <a:rPr lang="en-US" sz="2000">
                          <a:solidFill>
                            <a:schemeClr val="dk2"/>
                          </a:solidFill>
                          <a:latin typeface="Helvetica Neue"/>
                          <a:ea typeface="Helvetica Neue"/>
                          <a:cs typeface="Helvetica Neue"/>
                          <a:sym typeface="Helvetica Neue"/>
                        </a:rPr>
                        <a:t>The Weather </a:t>
                      </a:r>
                      <a:r>
                        <a:rPr lang="en-US" sz="2000" u="sng">
                          <a:solidFill>
                            <a:schemeClr val="hlink"/>
                          </a:solidFill>
                          <a:latin typeface="Helvetica Neue"/>
                          <a:ea typeface="Helvetica Neue"/>
                          <a:cs typeface="Helvetica Neue"/>
                          <a:sym typeface="Helvetica Neue"/>
                          <a:hlinkClick r:id="rId5"/>
                        </a:rPr>
                        <a:t>dataset</a:t>
                      </a:r>
                      <a:r>
                        <a:rPr lang="en-US" sz="2000">
                          <a:solidFill>
                            <a:schemeClr val="dk2"/>
                          </a:solidFill>
                          <a:latin typeface="Helvetica Neue"/>
                          <a:ea typeface="Helvetica Neue"/>
                          <a:cs typeface="Helvetica Neue"/>
                          <a:sym typeface="Helvetica Neue"/>
                        </a:rPr>
                        <a:t> contains various metrics (temperature, precipitation) from 2001 to present. The holidays </a:t>
                      </a:r>
                      <a:r>
                        <a:rPr lang="en-US" sz="2000" u="sng">
                          <a:solidFill>
                            <a:schemeClr val="hlink"/>
                          </a:solidFill>
                          <a:latin typeface="Helvetica Neue"/>
                          <a:ea typeface="Helvetica Neue"/>
                          <a:cs typeface="Helvetica Neue"/>
                          <a:sym typeface="Helvetica Neue"/>
                          <a:hlinkClick r:id="rId6"/>
                        </a:rPr>
                        <a:t>dataset</a:t>
                      </a:r>
                      <a:r>
                        <a:rPr lang="en-US" sz="2000">
                          <a:solidFill>
                            <a:schemeClr val="dk2"/>
                          </a:solidFill>
                          <a:latin typeface="Helvetica Neue"/>
                          <a:ea typeface="Helvetica Neue"/>
                          <a:cs typeface="Helvetica Neue"/>
                          <a:sym typeface="Helvetica Neue"/>
                        </a:rPr>
                        <a:t> contains a list of US holidays and their corresponding dates.</a:t>
                      </a:r>
                      <a:endParaRPr sz="2000">
                        <a:solidFill>
                          <a:schemeClr val="dk2"/>
                        </a:solidFill>
                        <a:latin typeface="Helvetica Neue"/>
                        <a:ea typeface="Helvetica Neue"/>
                        <a:cs typeface="Helvetica Neue"/>
                        <a:sym typeface="Helvetica Neue"/>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hMerge="1"/>
              </a:tr>
              <a:tr h="444950">
                <a:tc>
                  <a:txBody>
                    <a:bodyPr/>
                    <a:lstStyle/>
                    <a:p>
                      <a:pPr indent="0" lvl="0" marL="0" rtl="0" algn="l">
                        <a:spcBef>
                          <a:spcPts val="0"/>
                        </a:spcBef>
                        <a:spcAft>
                          <a:spcPts val="0"/>
                        </a:spcAft>
                        <a:buNone/>
                      </a:pPr>
                      <a:r>
                        <a:rPr lang="en-US" sz="2000">
                          <a:solidFill>
                            <a:schemeClr val="accent1"/>
                          </a:solidFill>
                          <a:latin typeface="Helvetica Neue"/>
                          <a:ea typeface="Helvetica Neue"/>
                          <a:cs typeface="Helvetica Neue"/>
                          <a:sym typeface="Helvetica Neue"/>
                        </a:rPr>
                        <a:t>Information on the weather data</a:t>
                      </a:r>
                      <a:endParaRPr sz="2000">
                        <a:solidFill>
                          <a:schemeClr val="accent1"/>
                        </a:solidFill>
                        <a:latin typeface="Helvetica Neue"/>
                        <a:ea typeface="Helvetica Neue"/>
                        <a:cs typeface="Helvetica Neue"/>
                        <a:sym typeface="Helvetica Neue"/>
                      </a:endParaRPr>
                    </a:p>
                  </a:txBody>
                  <a:tcPr marT="91425" marB="91425" marR="91425" marL="91425" anchor="b">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sz="2000">
                          <a:solidFill>
                            <a:schemeClr val="accent1"/>
                          </a:solidFill>
                          <a:latin typeface="Helvetica Neue"/>
                          <a:ea typeface="Helvetica Neue"/>
                          <a:cs typeface="Helvetica Neue"/>
                          <a:sym typeface="Helvetica Neue"/>
                        </a:rPr>
                        <a:t>Information on the holiday data</a:t>
                      </a:r>
                      <a:endParaRPr sz="2000">
                        <a:solidFill>
                          <a:schemeClr val="accent1"/>
                        </a:solidFill>
                        <a:latin typeface="Helvetica Neue"/>
                        <a:ea typeface="Helvetica Neue"/>
                        <a:cs typeface="Helvetica Neue"/>
                        <a:sym typeface="Helvetica Neue"/>
                      </a:endParaRPr>
                    </a:p>
                  </a:txBody>
                  <a:tcPr marT="91425" marB="91425" marR="91425" marL="91425" anchor="b">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178" name="Google Shape;178;g6bfc1c3673_0_165"/>
          <p:cNvPicPr preferRelativeResize="0"/>
          <p:nvPr/>
        </p:nvPicPr>
        <p:blipFill>
          <a:blip r:embed="rId7">
            <a:alphaModFix/>
          </a:blip>
          <a:stretch>
            <a:fillRect/>
          </a:stretch>
        </p:blipFill>
        <p:spPr>
          <a:xfrm>
            <a:off x="420550" y="2692849"/>
            <a:ext cx="4918126" cy="3929450"/>
          </a:xfrm>
          <a:prstGeom prst="rect">
            <a:avLst/>
          </a:prstGeom>
          <a:noFill/>
          <a:ln cap="flat" cmpd="sng" w="9525">
            <a:solidFill>
              <a:srgbClr val="D9D9D9"/>
            </a:solidFill>
            <a:prstDash val="solid"/>
            <a:round/>
            <a:headEnd len="sm" w="sm" type="none"/>
            <a:tailEnd len="sm" w="sm" type="none"/>
          </a:ln>
          <a:effectLst>
            <a:outerShdw blurRad="57150" rotWithShape="0" algn="bl" dir="5400000" dist="19050">
              <a:srgbClr val="000000">
                <a:alpha val="50000"/>
              </a:srgbClr>
            </a:outerShdw>
          </a:effectLst>
        </p:spPr>
      </p:pic>
      <p:pic>
        <p:nvPicPr>
          <p:cNvPr id="179" name="Google Shape;179;g6bfc1c3673_0_165"/>
          <p:cNvPicPr preferRelativeResize="0"/>
          <p:nvPr/>
        </p:nvPicPr>
        <p:blipFill>
          <a:blip r:embed="rId8">
            <a:alphaModFix/>
          </a:blip>
          <a:stretch>
            <a:fillRect/>
          </a:stretch>
        </p:blipFill>
        <p:spPr>
          <a:xfrm>
            <a:off x="6689374" y="2692850"/>
            <a:ext cx="4246350" cy="2188850"/>
          </a:xfrm>
          <a:prstGeom prst="rect">
            <a:avLst/>
          </a:prstGeom>
          <a:noFill/>
          <a:ln cap="flat" cmpd="sng" w="9525">
            <a:solidFill>
              <a:srgbClr val="D9D9D9"/>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2019-10-29T04:15:35Z</dcterms:created>
  <dc:creator>Lola Johnston</dc:creator>
</cp:coreProperties>
</file>